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Poppi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u="sng">
                <a:solidFill>
                  <a:schemeClr val="dk1"/>
                </a:solidFill>
                <a:latin typeface="Roboto"/>
                <a:ea typeface="Roboto"/>
                <a:cs typeface="Roboto"/>
                <a:sym typeface="Roboto"/>
              </a:rPr>
              <a:t>Project Judging Criteria</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a:solidFill>
                <a:srgbClr val="2021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Projects will be judged on the following criteria and prizes will be awarded to the top performing projects: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38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Using 1 (lowest)-3 (highest)</a:t>
            </a:r>
            <a:endParaRPr>
              <a:solidFill>
                <a:schemeClr val="dk1"/>
              </a:solidFill>
              <a:latin typeface="Roboto"/>
              <a:ea typeface="Roboto"/>
              <a:cs typeface="Roboto"/>
              <a:sym typeface="Roboto"/>
            </a:endParaRPr>
          </a:p>
          <a:p>
            <a:pPr indent="0" lvl="0" marL="0" rtl="0" algn="l">
              <a:lnSpc>
                <a:spcPct val="138000"/>
              </a:lnSpc>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lnSpc>
                <a:spcPct val="138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Project Design</a:t>
            </a:r>
            <a:r>
              <a:rPr lang="en">
                <a:solidFill>
                  <a:schemeClr val="dk1"/>
                </a:solidFill>
                <a:latin typeface="Roboto"/>
                <a:ea typeface="Roboto"/>
                <a:cs typeface="Roboto"/>
                <a:sym typeface="Roboto"/>
              </a:rPr>
              <a:t>: How was the project designed and did students ask questions that helped move the project forward proactively?</a:t>
            </a:r>
            <a:endParaRPr>
              <a:solidFill>
                <a:schemeClr val="dk1"/>
              </a:solidFill>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1: Project not designed well; yields no tangible results or applicability </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2: Project designed to move forward, but disjointed approach </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3: Project designed to move forward in systematic way</a:t>
            </a:r>
            <a:endParaRPr>
              <a:solidFill>
                <a:schemeClr val="dk1"/>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latin typeface="Roboto"/>
              <a:ea typeface="Roboto"/>
              <a:cs typeface="Roboto"/>
              <a:sym typeface="Roboto"/>
            </a:endParaRPr>
          </a:p>
          <a:p>
            <a:pPr indent="0" lvl="0" marL="0" rtl="0" algn="l">
              <a:lnSpc>
                <a:spcPct val="138000"/>
              </a:lnSpc>
              <a:spcBef>
                <a:spcPts val="0"/>
              </a:spcBef>
              <a:spcAft>
                <a:spcPts val="0"/>
              </a:spcAft>
              <a:buClr>
                <a:schemeClr val="dk1"/>
              </a:buClr>
              <a:buSzPts val="1100"/>
              <a:buFont typeface="Arial"/>
              <a:buNone/>
            </a:pPr>
            <a:r>
              <a:rPr b="1" lang="en">
                <a:solidFill>
                  <a:schemeClr val="dk1"/>
                </a:solidFill>
                <a:highlight>
                  <a:srgbClr val="FFFFFF"/>
                </a:highlight>
                <a:latin typeface="Roboto"/>
                <a:ea typeface="Roboto"/>
                <a:cs typeface="Roboto"/>
                <a:sym typeface="Roboto"/>
              </a:rPr>
              <a:t>Addressing Stated Problem:</a:t>
            </a:r>
            <a:r>
              <a:rPr lang="en">
                <a:solidFill>
                  <a:schemeClr val="dk1"/>
                </a:solidFill>
                <a:highlight>
                  <a:srgbClr val="FFFFFF"/>
                </a:highlight>
                <a:latin typeface="Roboto"/>
                <a:ea typeface="Roboto"/>
                <a:cs typeface="Roboto"/>
                <a:sym typeface="Roboto"/>
              </a:rPr>
              <a:t> How well does the project solve the stated problem? </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1: Results did not address stated problem at all</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2: Results include missing details and inconclusive results</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highlight>
                  <a:srgbClr val="FFFFFF"/>
                </a:highlight>
                <a:latin typeface="Roboto"/>
                <a:ea typeface="Roboto"/>
                <a:cs typeface="Roboto"/>
                <a:sym typeface="Roboto"/>
              </a:rPr>
              <a:t>3: Results solves stated problem at face value</a:t>
            </a:r>
            <a:endParaRPr>
              <a:solidFill>
                <a:schemeClr val="dk1"/>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latin typeface="Roboto"/>
              <a:ea typeface="Roboto"/>
              <a:cs typeface="Roboto"/>
              <a:sym typeface="Roboto"/>
            </a:endParaRPr>
          </a:p>
          <a:p>
            <a:pPr indent="0" lvl="0" marL="0" rtl="0" algn="l">
              <a:lnSpc>
                <a:spcPct val="138000"/>
              </a:lnSpc>
              <a:spcBef>
                <a:spcPts val="0"/>
              </a:spcBef>
              <a:spcAft>
                <a:spcPts val="0"/>
              </a:spcAft>
              <a:buClr>
                <a:schemeClr val="dk1"/>
              </a:buClr>
              <a:buSzPts val="1100"/>
              <a:buFont typeface="Arial"/>
              <a:buNone/>
            </a:pPr>
            <a:r>
              <a:rPr b="1" lang="en">
                <a:solidFill>
                  <a:schemeClr val="dk1"/>
                </a:solidFill>
                <a:highlight>
                  <a:srgbClr val="FFFFFF"/>
                </a:highlight>
                <a:latin typeface="Roboto"/>
                <a:ea typeface="Roboto"/>
                <a:cs typeface="Roboto"/>
                <a:sym typeface="Roboto"/>
              </a:rPr>
              <a:t>Presentation and Demo:</a:t>
            </a:r>
            <a:r>
              <a:rPr lang="en">
                <a:solidFill>
                  <a:schemeClr val="dk1"/>
                </a:solidFill>
                <a:highlight>
                  <a:srgbClr val="FFFFFF"/>
                </a:highlight>
                <a:latin typeface="Roboto"/>
                <a:ea typeface="Roboto"/>
                <a:cs typeface="Roboto"/>
                <a:sym typeface="Roboto"/>
              </a:rPr>
              <a:t> How was the presentation?</a:t>
            </a:r>
            <a:endParaRPr>
              <a:solidFill>
                <a:schemeClr val="dk1"/>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1: Project presentation lacked any sort of depth and clarity, student(s) presenting did not clearly address issues from prompt </a:t>
            </a:r>
            <a:endParaRPr>
              <a:solidFill>
                <a:schemeClr val="dk1"/>
              </a:solidFill>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2: Project presentation included little detail and inconclusive results, difficult to understand</a:t>
            </a:r>
            <a:endParaRPr>
              <a:solidFill>
                <a:schemeClr val="dk1"/>
              </a:solidFill>
              <a:latin typeface="Roboto"/>
              <a:ea typeface="Roboto"/>
              <a:cs typeface="Roboto"/>
              <a:sym typeface="Roboto"/>
            </a:endParaRPr>
          </a:p>
          <a:p>
            <a:pPr indent="-298450" lvl="0" marL="5969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3: Project presentation addresses challenges stated in prompt clearly and concisely, easy for audience to follow and understand</a:t>
            </a:r>
            <a:endParaRPr>
              <a:solidFill>
                <a:srgbClr val="FF000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0d6fb4df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0d6fb4df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bar chart illustrates the average number of follicles on the right ovary, comparing individuals diagnosed with PCOS to those without the diagnosis. The data clearly shows a significant difference in follicle counts between the two groups.</a:t>
            </a:r>
            <a:br>
              <a:rPr lang="en" sz="1800"/>
            </a:br>
            <a:r>
              <a:rPr lang="en" sz="1800"/>
              <a:t>On average, individuals diagnosed with PCOS have about 11 follicles in the right ovary, whereas those without PCOS have around 5. This nearly double count in the PCOS group underscores the typical symptom of polycystic ovaries defined by an increased number of follicles.</a:t>
            </a:r>
            <a:endParaRPr sz="1800"/>
          </a:p>
          <a:p>
            <a:pPr indent="0" lvl="0" marL="0" rtl="0" algn="l">
              <a:spcBef>
                <a:spcPts val="0"/>
              </a:spcBef>
              <a:spcAft>
                <a:spcPts val="0"/>
              </a:spcAft>
              <a:buNone/>
            </a:pPr>
            <a:r>
              <a:rPr lang="en" sz="1800"/>
              <a:t>In the context of PCOS, a higher number of follicles often correlates with hormonal imbalances and the ovaries' inability to regularly release eggs. This condition is a crucial diagnostic criterion in clinical settings.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0c6978a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0c6978a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0c6978a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0c6978a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0c6978a3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0c6978a3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c6978a3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c6978a3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0c6978a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0c6978a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0cad228c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0cad228c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0c6978a3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0c6978a3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0cad228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0cad228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logistic regression because it is effective for cases where the outcome is binary, like diagnosing PCOS. It's also relatively simple and provides probabilities for each prediction, which are useful for clinical decision-making, as they offer a measure of how certain the model is about each diagnosis.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0cad228c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0cad228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Top-Left Square (True Negative): The number 85 represents the true negatives, which means that 85 times the model correctly predicted 'Non-PCOS'. Top-Right Square (False Positive): The number 9 indicates the false positives, which means that 9 times the model incorrectly predicted 'PCOS' when it was actually 'Non-PCOS'. Bottom-Left Square (False Negative): The number 10 represents the false negatives, indicating that 10 times the model incorrectly predicted 'Non-PCOS' when the truth was 'PCOS'. Bottom-Right Square (True Positive): The number 32 represents the true positives, meaning the model correctly predicted 'PCOS' 32 times. Interpreting the Confusion Matrix: Accuracy: The model's accuracy is given by the sum of the true positives and true negatives divided by the total number of predictions. In this case, (85 + 32) / (85 + 9 + 10 + 32). Precision for PCOS: The model's precision for predicting PCOS is the number of true positives divided by the total number of predicted positives (true positives + false positives). Here, it would be 32 / (32 + 9). Recall for PCOS: The model's recall for predicting PCOS is the number of true positives divided by the total number of actual positives (true positives + false negatives). Here, it would be 32 / (32 + 10).</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plot is a Receiver Operating Characteristic (ROC) curve, which is a graphical representation of the diagnostic ability of a binary classifier system as its discrimination threshold is varied.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ROC curve plots the True Positive Rate (TPR) against the False Positive Rate (FPR) at various threshold settings. Here's what the terms mean: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True Positive Rate (Sensitivity): The proportion of actual positives that are correctly identified by the model. False Positive Rate (1 - Specificity): The proportion of actual negatives that are incorrectly identified by the model. The dotted blue line represents a classifier with no discriminative ability (random guessing), and it serves as a baseline; a good classifier stays as far away from this line as possible (towards the top-left corner).</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Key points about the ROC curve you've uploaded: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Orange Line: Represents your model's performance at various thresholds. AUC (Area Under the Curve): The area under the ROC curve, mentioned as 0.90, indicates a very good level of separation between the positive and negative classes. AUC values range from 0 to 1, where: 0.5 signifies no discriminative ability (the same as random guessing), 0 to 0.5 signifies a model that is always wrong, 0.5 to 1 signifies levels from poor to excellent ability to discriminate between the positive and negative classes, 1 signifies a perfect model. Your model's ROC curve is close to the top-left corner, indicating a high true positive rate and a low false positive rate, which is excellent. The AUC of 0.90 suggests that the model has a 90% chance of correctly distinguishing between the patient having PCOS and not having PCOS.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is generally considered an excellent model, but it's always important to balance the ROC curve insight with other metrics, especially in domains like healthcare where the costs of false positives and false negatives can be very different.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fb5c915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fb5c915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0cad22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0cad22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0d6fb4df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0d6fb4df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test_size of .25</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applied two predictive models, Logistic Regression and a Neural Network, to predict the presence of PCOS based on various features with high correlation coefficients. Above absolute value .25.</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chose logistic regression because it is effective for cases where the outcome is binary, like diagnosing PCOS. It's also relatively simple and provides probabilities for each prediction, which are useful for clinical decision-making, as they offer a measure of how certain the model is about each diagnosis.</a:t>
            </a:r>
            <a:br>
              <a:rPr lang="en" sz="1300"/>
            </a:br>
            <a:endParaRPr sz="1300"/>
          </a:p>
          <a:p>
            <a:pPr indent="0" lvl="0" marL="0" rtl="0" algn="l">
              <a:spcBef>
                <a:spcPts val="0"/>
              </a:spcBef>
              <a:spcAft>
                <a:spcPts val="0"/>
              </a:spcAft>
              <a:buNone/>
            </a:pPr>
            <a:r>
              <a:rPr lang="en" sz="1300"/>
              <a:t>Data was standardized using StandardScaler to ensure features have mean zero and variance one, which helps improve the convergence of machine learning algorithms.</a:t>
            </a:r>
            <a:endParaRPr sz="1300"/>
          </a:p>
          <a:p>
            <a:pPr indent="0" lvl="0" marL="0" rtl="0" algn="l">
              <a:spcBef>
                <a:spcPts val="0"/>
              </a:spcBef>
              <a:spcAft>
                <a:spcPts val="0"/>
              </a:spcAft>
              <a:buNone/>
            </a:pPr>
            <a:r>
              <a:rPr lang="en" sz="1300"/>
              <a:t>Scaling, or standardizing, the data helps to normalize the range of independent variables or features of data. In other words, it ensures that no single feature dominates others in training the model, which can happen if the features are measured in different scales. By scaling the features to a similar scale, we help improve the convergence of the algorithm, making training faster and more accurate.</a:t>
            </a:r>
            <a:br>
              <a:rPr lang="en" sz="1300"/>
            </a:br>
            <a:br>
              <a:rPr lang="en" sz="1300"/>
            </a:br>
            <a:r>
              <a:rPr lang="en" sz="1300"/>
              <a:t>The features we chose are those most significantly correlated with PCOS, ensuring our models are focused and relevant. </a:t>
            </a:r>
            <a:br>
              <a:rPr lang="en" sz="1300"/>
            </a:br>
            <a:endParaRPr sz="1300"/>
          </a:p>
          <a:p>
            <a:pPr indent="0" lvl="0" marL="0" rtl="0" algn="l">
              <a:spcBef>
                <a:spcPts val="0"/>
              </a:spcBef>
              <a:spcAft>
                <a:spcPts val="0"/>
              </a:spcAft>
              <a:buNone/>
            </a:pPr>
            <a:r>
              <a:rPr lang="en" sz="1300"/>
              <a:t>Logistic regression is used to estimate the probability that a given input point belongs to a certain class. In this case, predicting whether an individual has PCOS or not based on their physiological data. The model outputs probabilities, and by using a threshold, typically 0.5, we classify each individual as having PCOS or not.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0d6fb4df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0d6fb4df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models using features selected from correlation matrix</a:t>
            </a:r>
            <a:endParaRPr/>
          </a:p>
          <a:p>
            <a:pPr indent="0" lvl="0" marL="0" rtl="0" algn="l">
              <a:spcBef>
                <a:spcPts val="0"/>
              </a:spcBef>
              <a:spcAft>
                <a:spcPts val="0"/>
              </a:spcAft>
              <a:buNone/>
            </a:pPr>
            <a:r>
              <a:rPr lang="en"/>
              <a:t>Test_size = .15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models achieved an accuracy of above 90%, indicating high effectiveness in predicting PCOS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ECECEC"/>
                </a:solidFill>
                <a:highlight>
                  <a:srgbClr val="242424"/>
                </a:highlight>
                <a:latin typeface="Roboto"/>
                <a:ea typeface="Roboto"/>
                <a:cs typeface="Roboto"/>
                <a:sym typeface="Roboto"/>
              </a:rPr>
              <a:t>Logistic Regression Analysis Details</a:t>
            </a:r>
            <a:endParaRPr/>
          </a:p>
          <a:p>
            <a:pPr indent="0" lvl="0" marL="0" rtl="0" algn="l">
              <a:spcBef>
                <a:spcPts val="0"/>
              </a:spcBef>
              <a:spcAft>
                <a:spcPts val="0"/>
              </a:spcAft>
              <a:buNone/>
            </a:pPr>
            <a:r>
              <a:rPr lang="en"/>
              <a:t>The model demonstrates higher precision and recall for non-PCOS cases, suggesting a strong ability to identify negative cases, with slightly lower sensitivity for positive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neural network model, this is a more complex approach that uses multiple layers of neurons with non-linear activation functions to capture complex patterns in the data. We include dropout layers in the architecture to reduce overfitting by randomly ignoring some neurons during training. This helps make our model robust and generalizable to new, unseen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Dropout layers are a technique used in building neural networks to prevent overfitting. Overfitting occurs when a model learns the detail and noise in the training data to the extent that it negatively impacts the performance of the model on new data. Dropout layers randomly 'drop out' a number of output features of the layer during training, meaning they are ignored during specific forward or backward passes. This helps make the model more robust and less likely to overfit on the noise in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refers to the proportion of total predictions our model got right. For example, if our model correctly predicts whether 95 out of 100 patients have PCOS or not, then its accuracy is 95%. High accuracy means the model is generally reliable in its predictions.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0cad228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0cad228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Precision: It indicates the proportion of positive identifications that were actually correct. Precision is on the y-axis and a higher value is better. Recall (True Positive Rate): It shows the proportion of actual positives that were identified correctly. Recall is on the x-axis and a higher value is better. AP (Average Precision): This summarizes the precision-recall curve as the weighted mean of precisions achieved at each threshold, with the increase in recall from the previous threshold used as the weight. Here, the AP is 0.85, which indicates that the classifier has an average precision of 85% across all thresholds. A perfect classifier would have a PR curve that hugs the right angle, meaning it would have both precision and recall at 1.0. The closer the curve follows the top-right border of the plot, the more effective the classifier is.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filled area represents the confidence or reliability of the curve. The more area filled, generally, the better the model is at returning high precision for a higher recall rate. Your model seems to have a fairly good balance of precision and recall since the average precision is quite high (0.85), indicating that it is effective in classifying the positive class accurately while also retrieving most of the positive instances.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0cad228c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0cad228c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0cad228c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0cad228c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Interpretation: Learning: The training loss is decreasing, which is a good sign that the model is learning from the training data. Generalization: However, the validation loss is increasing, which can be a sign of overfitting—meaning the model is learning patterns specific to the training data that do not generalize to the validation set. Action: If the validation loss continues to increase while the training loss decreases, you should consider implementing techniques to combat overfitting, such as adding dropout, regularization, collecting more data, reducing the model's complexity, or using early stopping to stop the training when the validation loss starts to increase. Epochs: The plot suggests that the model begins to overfit early in the training process (possibly even before epoch 1, based on the direction of the curves right from the start). Early stopping could be triggered to stop training early to prevent further overfitting. To improve the model, you might look into:</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More robust validation techniques, such as cross-validation. Tweaking the model's architecture. Employing regularization techniques like L1/L2 regularization. Adjusting the learning rate. Using data augmentation techniques if applicable. When presenting this graph, you would discuss the above points, making clear that while the model is effectively learning the training data, it is not generalizing well to new data, as indicated by the rising validation loss.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0cad228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d0cad228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Interpretation: Learning: The training loss is decreasing, which is a good sign that the model is learning from the training data. Generalization: However, the validation loss is increasing, which can be a sign of overfitting—meaning the model is learning patterns specific to the training data that do not generalize to the validation set. Action: If the validation loss continues to increase while the training loss decreases, you should consider implementing techniques to combat overfitting, such as adding dropout, regularization, collecting more data, reducing the model's complexity, or using early stopping to stop the training when the validation loss starts to increase. Epochs: The plot suggests that the model begins to overfit early in the training process (possibly even before epoch 1, based on the direction of the curves right from the start). Early stopping could be triggered to stop training early to prevent further overfitting. To improve the model, you might look into:</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More robust validation techniques, such as cross-validation. Tweaking the model's architecture. Employing regularization techniques like L1/L2 regularization. Adjusting the learning rate. Using data augmentation techniques if applicable. When presenting this graph, you would discuss the above points, making clear that while the model is effectively learning the training data, it is not generalizing well to new data, as indicated by the rising validation loss.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0cad228c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0cad228c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Model 3: Deep learning with Cross Validation K-Fold Cross-Validation: The dataset is divided into 'K' consecutive folds (usually of approximately equal size). Each fold acts as the test set exactly once, and acts as the training set 'K-1' times. The average performance metric score from the K iterations is used as the output of the model evaluation. This method is beneficial because it ensures that every observation from the original dataset has the chance to appear in both the training and test set. Stratified K-Fold Cross-Validation: Similar to K-Fold, but it is used for classification tasks and aims to ensure that each fold of the dataset has the same percentage of samples of each target class as the complete set. This method provides a more reliable estimate of the model's performance, especially when dealing with imbalanced datasets.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Cross-validation is a technique used to assess how well a model will generalize to an independent dataset, and it typically involves dividing the dataset into 'K' parts (folds), training the model 'K' times, each time using a different fold as the validation set and the remaining folds as the training set.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Here’s a breakdown of the graph:</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Blue Dots (Fold Accuracy): Each dot represents the accuracy of the model on a different fold of the cross-validation. The x-axis indicates the fold number (1 through 5 in this case), and the y-axis represents the accuracy achieved on that fold. Red Dashed Line (Mean Accuracy): This horizontal line represents the average accuracy across all folds, which is labeled as 0.88 (or 88%). This line provides a baseline to see how each individual fold's accuracy compares to the overall average accuracy. Variation Across Folds: The graph shows variation in accuracy across different folds. The highest accuracy is achieved on fold 3, and the lowest on fold 5. Such variation can indicate differences in the difficulty of each fold, potential overfitting, or even the presence of outliers. Interpretation: Stability: The variation in accuracy across folds can indicate the stability of the model. In this graph, there is a noticeable dip in the last fold which could suggest that the model didn’t perform well on the data in that particular fold. Consistency: The average line provides a sense of the model's overall performance across all the cross-validation folds, smoothing out any anomalies in individual folds. Performance: The average accuracy gives an overall measure of the model's performance, which in this case is quite high at 88%. When presenting this in a deep learning context, it is important to discuss: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None/>
            </a:pPr>
            <a:r>
              <a:rPr lang="en" sz="1200">
                <a:solidFill>
                  <a:srgbClr val="212121"/>
                </a:solidFill>
                <a:highlight>
                  <a:srgbClr val="FFFFFF"/>
                </a:highlight>
                <a:latin typeface="Roboto"/>
                <a:ea typeface="Roboto"/>
                <a:cs typeface="Roboto"/>
                <a:sym typeface="Roboto"/>
              </a:rPr>
              <a:t>Why there might be variation across folds. The implications of the model's average performance. How this might inform further model development or deployment strategies. It's also important to note that accuracy is just one measure of model performance, and depending on the problem, other metrics such as precision, recall, F1 score, or ROC AUC might also be important to consider.</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0cad228c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0cad228c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ROC Curve: The ROC curve is a graphical representation of a classifier's performance. The curve plots the True Positive Rate (TPR) against the False Positive Rate (FPR) at various threshold settings. True Positive Rate (Y-axis): Also known as recall, it measures the proportion of actual positives that are correctly identified by the classifier. False Positive Rate (X-axis): Measures the proportion of actual negatives that are incorrectly identified as positive by the classifier. Diagonal Dashed Line: Represents the performance of a purely random classifier; a good classifier stays as far away from this line as possible (towards the top-left corner). Blue Curve (Logistic Regression): Shows the performance of the logistic regression model. The area under the curve (AUC) is 0.90, indicating very good classification performance. Red Curve (Deep Learning): Represents the deep learning model's performance, with an AUC of 0.88, which is slightly less than the logistic regression model but still indicates good performance. Green Curve (DL with CV): Shows the performance of the deep learning model with cross-validation, with an AUC of 0.98. This is close to the ideal score of 1.0, suggesting that the model is performing excellently and is likely well-generalized. Key Takeaways: Model Comparison: The DL with CV model outperforms the other two models with the highest AUC score. Generalization: The DL with CV model seems to generalize best to unseen data, as indicated by the highest AUC score. Performance: While all models perform well above random chance (which would be the diagonal line), the cross-validated model demonstrates the best capability of distinguishing between the classes. When presenting this plot, you should discuss how each model performs in terms of differentiating between the positive and negative classes. The high AUC for the DL with CV indicates a model that achieves both high true positive rates and low false positive rates across its operational range. It's also important to highlight the cross-validation process's impact on model performance, as it's likely to provide a more reliable estimate of the model's ability to generalize.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Precision-Recall Curve: This plot illustrates the trade-off between precision (y-axis) and recall (x-axis) for different probability thresholds. A high area under the curve represents both high recall and high precision, where high precision relates to a low false positive rate, and high recall relates to a low false negative rate. Precision (y-axis): Shows the ratio of true positives to the sum of true positives and false positives. High precision indicates a lower rate of false positives. Recall (x-axis): Shows the ratio of true positives to the sum of true positives and false negatives. High recall indicates a lower rate of false negatives. Curves: Blue Line (Logistic Regression): Represents the performance of the Logistic Regression model. Red Line (Deep Learning): Represents the performance of the standard Deep Learning model. Green Line (DL with CV): Represents the performance of the Deep Learning model trained with Cross-Validation. Interpretation of the Plot: Model Comparison: Comparing the curves, you can see which model achieves the best balance between precision and recall. The ideal model would have a curve that stays towards the top right corner of the plot. Logistic Regression (Blue): This curve seems to have the highest precision for a given recall rate compared to other models. Deep Learning (Red): This curve starts off well but quickly drops, suggesting that while it can achieve high precision, it's only within a limited range of recall. After a certain point, as you try to capture more positive cases (increase recall), the precision drops significantly. Deep Learning with CV (Green): This model's curve suggests that its performance is similar to the standard deep learning model but might be more stable across different thresholds, indicated by less fluctuation. Considerations: Steepness of the Curve: A steeper curve suggests that precision can be maintained to a higher recall level, which is generally better. Thresholds: Each point on the curve represents a different threshold of classification. You might need to pick a threshold that balances precision and recall in a way that is suitable for your application. Model Selection: If your application prioritizes precision (i.e., it is more costly to have false positives), you might prefer a model with higher precision at the relevant recall level. If it prioritizes recall (i.e., it is more costly to have false negatives), you might prefer a model with higher recall. Area Under Curve (AUC): While not explicitly shown here, you would ideally calculate the area under each precision-recall curve to quantify the overall performance of the models. This Precision-Recall Curve is particularly useful when dealing with imbalanced datasets, where the number of positive samples is much smaller than the number of negatives. It provides a more informative picture of a model’s performance than ROC curves in such cases.</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0cad228c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0cad228c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ff2a4b99d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ff2a4b99d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0cad228c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0cad228c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0cad228c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0cad228c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The high accuracy rate of the deep learning model may be attributed to several factors. Firstly, the advanced capability of deep learning to capture non-linear relationships in data, coupled with rigorous cross-validation, likely contributed to its robust performance. Secondly, the careful preprocessing and selection of features based on domain expertise helped minimize noise and focus learning on relevant predictors. However, we must consider the potential of overfitting, as deep learning models are particularly prone to memorize rather than generalize from the training data. Future studies could explore the incorporation of dropout techniques and regularization to mitigate this risk. Furthermore, deploying these models in a clinical setting would require validation on an independent external dataset to truly assess their practical utility.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0cad228c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0cad228c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067dba2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067dba2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067dba2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067dba2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067dba2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067dba2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067dba2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067dba2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067dba2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067dba2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067dba2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067dba2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067dba2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067dba2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ff2a4b99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ff2a4b99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067dba2a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067dba2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0d6fb4d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0d6fb4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drop(['Unnamed: 44', 'Sl. No', 'Patient File No.']</a:t>
            </a:r>
            <a:endParaRPr/>
          </a:p>
          <a:p>
            <a:pPr indent="0" lvl="0" marL="0" rtl="0" algn="l">
              <a:spcBef>
                <a:spcPts val="0"/>
              </a:spcBef>
              <a:spcAft>
                <a:spcPts val="0"/>
              </a:spcAft>
              <a:buNone/>
            </a:pPr>
            <a:r>
              <a:rPr lang="en"/>
              <a:t>rename(columns={'Marraige Status (Yrs)': 'Marriage Status (Yrs)'}</a:t>
            </a:r>
            <a:endParaRPr/>
          </a:p>
          <a:p>
            <a:pPr indent="0" lvl="0" marL="0" rtl="0" algn="l">
              <a:spcBef>
                <a:spcPts val="0"/>
              </a:spcBef>
              <a:spcAft>
                <a:spcPts val="0"/>
              </a:spcAft>
              <a:buNone/>
            </a:pPr>
            <a:r>
              <a:rPr lang="en"/>
              <a:t>columns.str.strip()</a:t>
            </a:r>
            <a:endParaRPr/>
          </a:p>
          <a:p>
            <a:pPr indent="0" lvl="0" marL="0" rtl="0" algn="l">
              <a:spcBef>
                <a:spcPts val="0"/>
              </a:spcBef>
              <a:spcAft>
                <a:spcPts val="0"/>
              </a:spcAft>
              <a:buNone/>
            </a:pPr>
            <a:r>
              <a:rPr lang="en"/>
              <a:t>Remove leading/trailing whitespaces from the data, remove trailing commas, periods</a:t>
            </a:r>
            <a:endParaRPr/>
          </a:p>
          <a:p>
            <a:pPr indent="0" lvl="0" marL="0" rtl="0" algn="l">
              <a:spcBef>
                <a:spcPts val="0"/>
              </a:spcBef>
              <a:spcAft>
                <a:spcPts val="0"/>
              </a:spcAft>
              <a:buNone/>
            </a:pPr>
            <a:r>
              <a:rPr lang="en"/>
              <a:t>1 Data had a character instead of number values so it was removed entirely</a:t>
            </a:r>
            <a:endParaRPr/>
          </a:p>
          <a:p>
            <a:pPr indent="0" lvl="0" marL="0" rtl="0" algn="l">
              <a:spcBef>
                <a:spcPts val="0"/>
              </a:spcBef>
              <a:spcAft>
                <a:spcPts val="0"/>
              </a:spcAft>
              <a:buNone/>
            </a:pPr>
            <a:r>
              <a:rPr lang="en"/>
              <a:t>Final data had 540 rows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0cad228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0cad228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0d6fb4d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0d6fb4d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a:t>
            </a:r>
            <a:r>
              <a:rPr lang="en" sz="1800"/>
              <a:t>calculated the correlation coefficients between the variable 'PCOS (Y/N)' and all other numeric variables in the dataset. This statistical method is used to identify the strength and direction of linear relationships between 'PCOS (Y/N)' and these variables."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As well show, our dataset shows several columns with high correlation coefficients with the target variable, this suggests that these variables have a strong linear relationship with the target. This became particularly useful when deciding on the type of model we wanted to employ for predictive purposes.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0d6fb4d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0d6fb4d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This heatmap represents the significant correlations found across various features in our dataset. It helps us identify strong relationships and potential areas of interest for deeper analysis, providing insights that can guide further research and data-driven decision-making.</a:t>
            </a:r>
            <a:endParaRPr sz="1700"/>
          </a:p>
          <a:p>
            <a:pPr indent="0" lvl="0" marL="0" rtl="0" algn="l">
              <a:spcBef>
                <a:spcPts val="0"/>
              </a:spcBef>
              <a:spcAft>
                <a:spcPts val="0"/>
              </a:spcAft>
              <a:buNone/>
            </a:pPr>
            <a:br>
              <a:rPr lang="en" sz="1700"/>
            </a:br>
            <a:r>
              <a:rPr lang="en" sz="1700"/>
              <a:t>Before we focus on the PCOS column, there were some interesting correlations worth noting:</a:t>
            </a:r>
            <a:br>
              <a:rPr lang="en" sz="1700"/>
            </a:br>
            <a:endParaRPr sz="1700"/>
          </a:p>
          <a:p>
            <a:pPr indent="0" lvl="0" marL="0" rtl="0" algn="l">
              <a:spcBef>
                <a:spcPts val="0"/>
              </a:spcBef>
              <a:spcAft>
                <a:spcPts val="0"/>
              </a:spcAft>
              <a:buClr>
                <a:schemeClr val="dk1"/>
              </a:buClr>
              <a:buSzPts val="1100"/>
              <a:buFont typeface="Arial"/>
              <a:buNone/>
            </a:pPr>
            <a:r>
              <a:rPr b="1" lang="en" sz="1700"/>
              <a:t>Follicle Count Correlations:</a:t>
            </a:r>
            <a:r>
              <a:rPr lang="en" sz="1700"/>
              <a:t> "High correlations between 'Follicle No. (L)' and 'Follicle No. (R)' at 0.799 demonstrate a consistent pattern in follicle counts between the left and right ovaries, indicating a symmetric biological response in ovarian activity."</a:t>
            </a:r>
            <a:endParaRPr sz="1700"/>
          </a:p>
          <a:p>
            <a:pPr indent="0" lvl="0" marL="0" rtl="0" algn="l">
              <a:spcBef>
                <a:spcPts val="0"/>
              </a:spcBef>
              <a:spcAft>
                <a:spcPts val="0"/>
              </a:spcAft>
              <a:buNone/>
            </a:pPr>
            <a:r>
              <a:rPr b="1" lang="en" sz="1700"/>
              <a:t>Anthropometric Measures:</a:t>
            </a:r>
            <a:r>
              <a:rPr lang="en" sz="1700"/>
              <a:t> "'Weight (Kg)' shows a strong positive correlation with 'BMI' at 0.902, reflecting expected associations due to the calculation basis of BMI. Similarly, 'Hip (inch)' and 'Waist (inch)' are highly correlated at 0.874, pointing to a significant link between body weight distribution measures."</a:t>
            </a:r>
            <a:endParaRPr sz="1700"/>
          </a:p>
          <a:p>
            <a:pPr indent="0" lvl="0" marL="0" rtl="0" algn="l">
              <a:spcBef>
                <a:spcPts val="0"/>
              </a:spcBef>
              <a:spcAft>
                <a:spcPts val="0"/>
              </a:spcAft>
              <a:buNone/>
            </a:pPr>
            <a:r>
              <a:rPr b="1" lang="en" sz="1700"/>
              <a:t>Marriage Status:</a:t>
            </a:r>
            <a:r>
              <a:rPr lang="en" sz="1700"/>
              <a:t> "There is a significant positive correlation between age and marriage status at 0.661579. This strong correlation indicates that as age increases, so does the likelihood or duration of being married, reflecting typical societal patterns."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Now to focus on the PCOS columns</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0d6fb4d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0d6fb4d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By focusing only on the target correlations, it avoids clutter and potential confusion that might arise from a larger, more complex correlation matrix heatmap.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Follicle Numbers:</a:t>
            </a:r>
            <a:r>
              <a:rPr lang="en" sz="1400"/>
              <a:t> "We observe the highest correlations with PCOS occurrence in relation to 'Follicle No. (R)' at about 0.648 and 'Follicle No. (L)' at about 0.603. This suggests a strong association between the number of follicles on the right and left ovaries and the presence of PCOS, indicating their potential as predictive biomarkers for PCOS."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Lifestyle Factors:</a:t>
            </a:r>
            <a:r>
              <a:rPr lang="en" sz="1400"/>
              <a:t> "Noticeable lifestyle-related factors include 'Skin darkening (Y/N)', 'hair growth (Y/N)', and 'Weight gain (Y/N)', with correlations of 0.475, 0.464, and 0.440 respectively. These factors are commonly associated symptoms and consequences of PCOS, reflecting hormonal imbalances and metabolic issues."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 negative correlation means there is an inverse relationship between two variables.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Age and PCOS (Y/N):</a:t>
            </a:r>
            <a:r>
              <a:rPr lang="en" sz="1400"/>
              <a:t> A negative correlation of -0.167422 suggests that as age increases, the likelihood or prevalence of PCOS decreases. This might reflect that PCOS symptoms or diagnoses are more common in younger women and tend to decrease or stabilize with age.</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verywellfamily.com/the-pregnancy-hormone-hcg-1960127"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7.xml"/><Relationship Id="rId10" Type="http://schemas.openxmlformats.org/officeDocument/2006/relationships/slide" Target="/ppt/slides/slide24.xml"/><Relationship Id="rId13" Type="http://schemas.openxmlformats.org/officeDocument/2006/relationships/slide" Target="/ppt/slides/slide31.xml"/><Relationship Id="rId12" Type="http://schemas.openxmlformats.org/officeDocument/2006/relationships/slide" Target="/ppt/slides/slide30.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8.xml"/><Relationship Id="rId14" Type="http://schemas.openxmlformats.org/officeDocument/2006/relationships/slide" Target="/ppt/slides/slide32.xml"/><Relationship Id="rId5" Type="http://schemas.openxmlformats.org/officeDocument/2006/relationships/slide" Target="/ppt/slides/slide7.xml"/><Relationship Id="rId6" Type="http://schemas.openxmlformats.org/officeDocument/2006/relationships/slide" Target="/ppt/slides/slide11.xml"/><Relationship Id="rId7" Type="http://schemas.openxmlformats.org/officeDocument/2006/relationships/slide" Target="/ppt/slides/slide16.xml"/><Relationship Id="rId8"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401450" y="1375438"/>
            <a:ext cx="6493500" cy="139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380">
                <a:solidFill>
                  <a:srgbClr val="FFFFFF"/>
                </a:solidFill>
                <a:latin typeface="Poppins"/>
                <a:ea typeface="Poppins"/>
                <a:cs typeface="Poppins"/>
                <a:sym typeface="Poppins"/>
              </a:rPr>
              <a:t>Polycystic Ovary Syndrome </a:t>
            </a:r>
            <a:endParaRPr sz="4380">
              <a:solidFill>
                <a:srgbClr val="FFFFFF"/>
              </a:solidFill>
              <a:latin typeface="Poppins"/>
              <a:ea typeface="Poppins"/>
              <a:cs typeface="Poppins"/>
              <a:sym typeface="Poppins"/>
            </a:endParaRPr>
          </a:p>
        </p:txBody>
      </p:sp>
      <p:sp>
        <p:nvSpPr>
          <p:cNvPr id="55" name="Google Shape;55;p13"/>
          <p:cNvSpPr txBox="1"/>
          <p:nvPr/>
        </p:nvSpPr>
        <p:spPr>
          <a:xfrm>
            <a:off x="311700" y="3758138"/>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1550">
                <a:solidFill>
                  <a:srgbClr val="FFFFFF"/>
                </a:solidFill>
                <a:latin typeface="Poppins"/>
                <a:ea typeface="Poppins"/>
                <a:cs typeface="Poppins"/>
                <a:sym typeface="Poppins"/>
              </a:rPr>
              <a:t>Ethan Bootehsaz, Kaiyuan Ma, Joy Wang</a:t>
            </a:r>
            <a:endParaRPr sz="1550">
              <a:solidFill>
                <a:srgbClr val="FFFFFF"/>
              </a:solidFill>
              <a:latin typeface="Poppins"/>
              <a:ea typeface="Poppins"/>
              <a:cs typeface="Poppins"/>
              <a:sym typeface="Poppins"/>
            </a:endParaRPr>
          </a:p>
          <a:p>
            <a:pPr indent="0" lvl="0" marL="0" rtl="0" algn="ctr">
              <a:lnSpc>
                <a:spcPct val="80000"/>
              </a:lnSpc>
              <a:spcBef>
                <a:spcPts val="0"/>
              </a:spcBef>
              <a:spcAft>
                <a:spcPts val="0"/>
              </a:spcAft>
              <a:buNone/>
            </a:pPr>
            <a:r>
              <a:t/>
            </a:r>
            <a:endParaRPr sz="1267">
              <a:solidFill>
                <a:srgbClr val="FFFFFF"/>
              </a:solidFill>
              <a:latin typeface="Poppins"/>
              <a:ea typeface="Poppins"/>
              <a:cs typeface="Poppins"/>
              <a:sym typeface="Poppins"/>
            </a:endParaRPr>
          </a:p>
          <a:p>
            <a:pPr indent="0" lvl="0" marL="0" rtl="0" algn="ctr">
              <a:lnSpc>
                <a:spcPct val="80000"/>
              </a:lnSpc>
              <a:spcBef>
                <a:spcPts val="0"/>
              </a:spcBef>
              <a:spcAft>
                <a:spcPts val="0"/>
              </a:spcAft>
              <a:buNone/>
            </a:pPr>
            <a:r>
              <a:rPr lang="en" sz="1267">
                <a:solidFill>
                  <a:srgbClr val="FFFFFF"/>
                </a:solidFill>
                <a:latin typeface="Poppins"/>
                <a:ea typeface="Poppins"/>
                <a:cs typeface="Poppins"/>
                <a:sym typeface="Poppins"/>
              </a:rPr>
              <a:t>04/30/2024</a:t>
            </a:r>
            <a:endParaRPr sz="1267">
              <a:solidFill>
                <a:srgbClr val="FFFFFF"/>
              </a:solidFill>
              <a:latin typeface="Poppins"/>
              <a:ea typeface="Poppins"/>
              <a:cs typeface="Poppins"/>
              <a:sym typeface="Poppins"/>
            </a:endParaRPr>
          </a:p>
        </p:txBody>
      </p:sp>
      <p:sp>
        <p:nvSpPr>
          <p:cNvPr id="56" name="Google Shape;56;p13"/>
          <p:cNvSpPr txBox="1"/>
          <p:nvPr/>
        </p:nvSpPr>
        <p:spPr>
          <a:xfrm>
            <a:off x="76200" y="2627938"/>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FFFFFF"/>
                </a:solidFill>
                <a:latin typeface="Poppins"/>
                <a:ea typeface="Poppins"/>
                <a:cs typeface="Poppins"/>
                <a:sym typeface="Poppins"/>
              </a:rPr>
              <a:t>Data Science Boot Camp </a:t>
            </a:r>
            <a:endParaRPr sz="1900">
              <a:solidFill>
                <a:srgbClr val="FFFFFF"/>
              </a:solidFill>
              <a:latin typeface="Poppins"/>
              <a:ea typeface="Poppins"/>
              <a:cs typeface="Poppins"/>
              <a:sym typeface="Poppins"/>
            </a:endParaRPr>
          </a:p>
          <a:p>
            <a:pPr indent="0" lvl="0" marL="0" rtl="0" algn="ctr">
              <a:spcBef>
                <a:spcPts val="0"/>
              </a:spcBef>
              <a:spcAft>
                <a:spcPts val="0"/>
              </a:spcAft>
              <a:buNone/>
            </a:pPr>
            <a:r>
              <a:rPr lang="en" sz="1900">
                <a:solidFill>
                  <a:srgbClr val="FFFFFF"/>
                </a:solidFill>
                <a:latin typeface="Poppins"/>
                <a:ea typeface="Poppins"/>
                <a:cs typeface="Poppins"/>
                <a:sym typeface="Poppins"/>
              </a:rPr>
              <a:t>Final Presentation</a:t>
            </a:r>
            <a:endParaRPr sz="1900">
              <a:solidFill>
                <a:srgbClr val="FFFFFF"/>
              </a:solidFill>
              <a:latin typeface="Poppins"/>
              <a:ea typeface="Poppins"/>
              <a:cs typeface="Poppins"/>
              <a:sym typeface="Poppins"/>
            </a:endParaRPr>
          </a:p>
        </p:txBody>
      </p:sp>
      <p:sp>
        <p:nvSpPr>
          <p:cNvPr id="57" name="Google Shape;57;p13"/>
          <p:cNvSpPr txBox="1"/>
          <p:nvPr/>
        </p:nvSpPr>
        <p:spPr>
          <a:xfrm>
            <a:off x="1229850" y="943225"/>
            <a:ext cx="683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FFFF"/>
                </a:solidFill>
                <a:latin typeface="Poppins"/>
                <a:ea typeface="Poppins"/>
                <a:cs typeface="Poppins"/>
                <a:sym typeface="Poppins"/>
              </a:rPr>
              <a:t>Detection and Analysis of</a:t>
            </a:r>
            <a:endParaRPr sz="24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3">
            <a:alphaModFix/>
          </a:blip>
          <a:srcRect b="0" l="0" r="0" t="5060"/>
          <a:stretch/>
        </p:blipFill>
        <p:spPr>
          <a:xfrm>
            <a:off x="2180300" y="274775"/>
            <a:ext cx="4783398" cy="4593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More Dataset Features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numerical variables</a:t>
            </a:r>
            <a:endParaRPr/>
          </a:p>
        </p:txBody>
      </p:sp>
      <p:pic>
        <p:nvPicPr>
          <p:cNvPr id="123" name="Google Shape;123;p24"/>
          <p:cNvPicPr preferRelativeResize="0"/>
          <p:nvPr/>
        </p:nvPicPr>
        <p:blipFill>
          <a:blip r:embed="rId3">
            <a:alphaModFix/>
          </a:blip>
          <a:stretch>
            <a:fillRect/>
          </a:stretch>
        </p:blipFill>
        <p:spPr>
          <a:xfrm>
            <a:off x="400050" y="1147925"/>
            <a:ext cx="3519350" cy="2639500"/>
          </a:xfrm>
          <a:prstGeom prst="rect">
            <a:avLst/>
          </a:prstGeom>
          <a:noFill/>
          <a:ln>
            <a:noFill/>
          </a:ln>
        </p:spPr>
      </p:pic>
      <p:pic>
        <p:nvPicPr>
          <p:cNvPr id="124" name="Google Shape;124;p24"/>
          <p:cNvPicPr preferRelativeResize="0"/>
          <p:nvPr/>
        </p:nvPicPr>
        <p:blipFill>
          <a:blip r:embed="rId4">
            <a:alphaModFix/>
          </a:blip>
          <a:stretch>
            <a:fillRect/>
          </a:stretch>
        </p:blipFill>
        <p:spPr>
          <a:xfrm>
            <a:off x="4060800" y="1126875"/>
            <a:ext cx="3853000" cy="2889750"/>
          </a:xfrm>
          <a:prstGeom prst="rect">
            <a:avLst/>
          </a:prstGeom>
          <a:noFill/>
          <a:ln>
            <a:noFill/>
          </a:ln>
        </p:spPr>
      </p:pic>
      <p:sp>
        <p:nvSpPr>
          <p:cNvPr id="125" name="Google Shape;125;p24"/>
          <p:cNvSpPr txBox="1"/>
          <p:nvPr/>
        </p:nvSpPr>
        <p:spPr>
          <a:xfrm>
            <a:off x="4180200" y="4153675"/>
            <a:ext cx="402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Blood Group of the patient A+ = 11, A- = 12, B+ = 13, B- = 14, O+ =15, O- = 16, AB+ =17, AB- = 18</a:t>
            </a:r>
            <a:endParaRPr sz="1800">
              <a:solidFill>
                <a:schemeClr val="lt2"/>
              </a:solidFill>
            </a:endParaRPr>
          </a:p>
        </p:txBody>
      </p:sp>
      <p:sp>
        <p:nvSpPr>
          <p:cNvPr id="126" name="Google Shape;126;p24"/>
          <p:cNvSpPr txBox="1"/>
          <p:nvPr/>
        </p:nvSpPr>
        <p:spPr>
          <a:xfrm>
            <a:off x="311700" y="4125775"/>
            <a:ext cx="402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mean		std		min		max	</a:t>
            </a:r>
            <a:endParaRPr sz="1050">
              <a:solidFill>
                <a:srgbClr val="3C4043"/>
              </a:solidFill>
              <a:highlight>
                <a:srgbClr val="FFFFFF"/>
              </a:highlight>
            </a:endParaRPr>
          </a:p>
          <a:p>
            <a:pPr indent="0" lvl="0" marL="0" rtl="0" algn="l">
              <a:spcBef>
                <a:spcPts val="0"/>
              </a:spcBef>
              <a:spcAft>
                <a:spcPts val="0"/>
              </a:spcAft>
              <a:buNone/>
            </a:pPr>
            <a:r>
              <a:t/>
            </a:r>
            <a:endParaRPr sz="1050">
              <a:solidFill>
                <a:srgbClr val="3C4043"/>
              </a:solidFill>
              <a:highlight>
                <a:srgbClr val="FFFFFF"/>
              </a:highlight>
            </a:endParaRPr>
          </a:p>
        </p:txBody>
      </p:sp>
      <p:pic>
        <p:nvPicPr>
          <p:cNvPr id="127" name="Google Shape;127;p24"/>
          <p:cNvPicPr preferRelativeResize="0"/>
          <p:nvPr/>
        </p:nvPicPr>
        <p:blipFill>
          <a:blip r:embed="rId5">
            <a:alphaModFix/>
          </a:blip>
          <a:stretch>
            <a:fillRect/>
          </a:stretch>
        </p:blipFill>
        <p:spPr>
          <a:xfrm>
            <a:off x="311700" y="4481100"/>
            <a:ext cx="2771575" cy="217375"/>
          </a:xfrm>
          <a:prstGeom prst="rect">
            <a:avLst/>
          </a:prstGeom>
          <a:noFill/>
          <a:ln>
            <a:noFill/>
          </a:ln>
        </p:spPr>
      </p:pic>
      <p:pic>
        <p:nvPicPr>
          <p:cNvPr id="128" name="Google Shape;128;p24"/>
          <p:cNvPicPr preferRelativeResize="0"/>
          <p:nvPr/>
        </p:nvPicPr>
        <p:blipFill>
          <a:blip r:embed="rId6">
            <a:alphaModFix/>
          </a:blip>
          <a:stretch>
            <a:fillRect/>
          </a:stretch>
        </p:blipFill>
        <p:spPr>
          <a:xfrm>
            <a:off x="2946400" y="4481100"/>
            <a:ext cx="1131869" cy="21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numerical variables cont.</a:t>
            </a:r>
            <a:endParaRPr/>
          </a:p>
        </p:txBody>
      </p:sp>
      <p:pic>
        <p:nvPicPr>
          <p:cNvPr id="134" name="Google Shape;134;p25"/>
          <p:cNvPicPr preferRelativeResize="0"/>
          <p:nvPr/>
        </p:nvPicPr>
        <p:blipFill>
          <a:blip r:embed="rId3">
            <a:alphaModFix/>
          </a:blip>
          <a:stretch>
            <a:fillRect/>
          </a:stretch>
        </p:blipFill>
        <p:spPr>
          <a:xfrm>
            <a:off x="416350" y="1148900"/>
            <a:ext cx="4155650" cy="3116725"/>
          </a:xfrm>
          <a:prstGeom prst="rect">
            <a:avLst/>
          </a:prstGeom>
          <a:noFill/>
          <a:ln>
            <a:noFill/>
          </a:ln>
        </p:spPr>
      </p:pic>
      <p:pic>
        <p:nvPicPr>
          <p:cNvPr id="135" name="Google Shape;135;p25"/>
          <p:cNvPicPr preferRelativeResize="0"/>
          <p:nvPr/>
        </p:nvPicPr>
        <p:blipFill>
          <a:blip r:embed="rId4">
            <a:alphaModFix/>
          </a:blip>
          <a:stretch>
            <a:fillRect/>
          </a:stretch>
        </p:blipFill>
        <p:spPr>
          <a:xfrm>
            <a:off x="4736975" y="1148900"/>
            <a:ext cx="4155650" cy="3116747"/>
          </a:xfrm>
          <a:prstGeom prst="rect">
            <a:avLst/>
          </a:prstGeom>
          <a:noFill/>
          <a:ln>
            <a:noFill/>
          </a:ln>
        </p:spPr>
      </p:pic>
      <p:sp>
        <p:nvSpPr>
          <p:cNvPr id="136" name="Google Shape;136;p25"/>
          <p:cNvSpPr txBox="1"/>
          <p:nvPr/>
        </p:nvSpPr>
        <p:spPr>
          <a:xfrm>
            <a:off x="4862725" y="4396825"/>
            <a:ext cx="402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Count	mean		std		min		max	</a:t>
            </a:r>
            <a:endParaRPr sz="1050">
              <a:solidFill>
                <a:srgbClr val="3C4043"/>
              </a:solidFill>
              <a:highlight>
                <a:srgbClr val="FFFFFF"/>
              </a:highlight>
            </a:endParaRPr>
          </a:p>
          <a:p>
            <a:pPr indent="0" lvl="0" marL="0" rtl="0" algn="l">
              <a:spcBef>
                <a:spcPts val="0"/>
              </a:spcBef>
              <a:spcAft>
                <a:spcPts val="0"/>
              </a:spcAft>
              <a:buNone/>
            </a:pPr>
            <a:r>
              <a:t/>
            </a:r>
            <a:endParaRPr sz="1050">
              <a:solidFill>
                <a:srgbClr val="3C4043"/>
              </a:solidFill>
              <a:highlight>
                <a:srgbClr val="FFFFFF"/>
              </a:highlight>
            </a:endParaRPr>
          </a:p>
        </p:txBody>
      </p:sp>
      <p:pic>
        <p:nvPicPr>
          <p:cNvPr id="137" name="Google Shape;137;p25"/>
          <p:cNvPicPr preferRelativeResize="0"/>
          <p:nvPr/>
        </p:nvPicPr>
        <p:blipFill>
          <a:blip r:embed="rId5">
            <a:alphaModFix/>
          </a:blip>
          <a:stretch>
            <a:fillRect/>
          </a:stretch>
        </p:blipFill>
        <p:spPr>
          <a:xfrm>
            <a:off x="4913700" y="4790000"/>
            <a:ext cx="3252275" cy="179525"/>
          </a:xfrm>
          <a:prstGeom prst="rect">
            <a:avLst/>
          </a:prstGeom>
          <a:noFill/>
          <a:ln>
            <a:noFill/>
          </a:ln>
        </p:spPr>
      </p:pic>
      <p:pic>
        <p:nvPicPr>
          <p:cNvPr id="138" name="Google Shape;138;p25"/>
          <p:cNvPicPr preferRelativeResize="0"/>
          <p:nvPr/>
        </p:nvPicPr>
        <p:blipFill>
          <a:blip r:embed="rId6">
            <a:alphaModFix/>
          </a:blip>
          <a:stretch>
            <a:fillRect/>
          </a:stretch>
        </p:blipFill>
        <p:spPr>
          <a:xfrm>
            <a:off x="8155950" y="4790000"/>
            <a:ext cx="736675" cy="179525"/>
          </a:xfrm>
          <a:prstGeom prst="rect">
            <a:avLst/>
          </a:prstGeom>
          <a:noFill/>
          <a:ln>
            <a:noFill/>
          </a:ln>
        </p:spPr>
      </p:pic>
      <p:sp>
        <p:nvSpPr>
          <p:cNvPr id="139" name="Google Shape;139;p25"/>
          <p:cNvSpPr txBox="1"/>
          <p:nvPr/>
        </p:nvSpPr>
        <p:spPr>
          <a:xfrm>
            <a:off x="479225" y="4396800"/>
            <a:ext cx="402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Count	mean		std		min		max	</a:t>
            </a:r>
            <a:endParaRPr sz="1050">
              <a:solidFill>
                <a:srgbClr val="3C4043"/>
              </a:solidFill>
              <a:highlight>
                <a:srgbClr val="FFFFFF"/>
              </a:highlight>
            </a:endParaRPr>
          </a:p>
          <a:p>
            <a:pPr indent="0" lvl="0" marL="0" rtl="0" algn="l">
              <a:spcBef>
                <a:spcPts val="0"/>
              </a:spcBef>
              <a:spcAft>
                <a:spcPts val="0"/>
              </a:spcAft>
              <a:buNone/>
            </a:pPr>
            <a:r>
              <a:t/>
            </a:r>
            <a:endParaRPr sz="1050">
              <a:solidFill>
                <a:srgbClr val="3C4043"/>
              </a:solidFill>
              <a:highlight>
                <a:srgbClr val="FFFFFF"/>
              </a:highlight>
            </a:endParaRPr>
          </a:p>
        </p:txBody>
      </p:sp>
      <p:pic>
        <p:nvPicPr>
          <p:cNvPr id="140" name="Google Shape;140;p25"/>
          <p:cNvPicPr preferRelativeResize="0"/>
          <p:nvPr/>
        </p:nvPicPr>
        <p:blipFill>
          <a:blip r:embed="rId7">
            <a:alphaModFix/>
          </a:blip>
          <a:stretch>
            <a:fillRect/>
          </a:stretch>
        </p:blipFill>
        <p:spPr>
          <a:xfrm>
            <a:off x="557925" y="4745150"/>
            <a:ext cx="3222863" cy="224375"/>
          </a:xfrm>
          <a:prstGeom prst="rect">
            <a:avLst/>
          </a:prstGeom>
          <a:noFill/>
          <a:ln>
            <a:noFill/>
          </a:ln>
        </p:spPr>
      </p:pic>
      <p:pic>
        <p:nvPicPr>
          <p:cNvPr id="141" name="Google Shape;141;p25"/>
          <p:cNvPicPr preferRelativeResize="0"/>
          <p:nvPr/>
        </p:nvPicPr>
        <p:blipFill>
          <a:blip r:embed="rId8">
            <a:alphaModFix/>
          </a:blip>
          <a:stretch>
            <a:fillRect/>
          </a:stretch>
        </p:blipFill>
        <p:spPr>
          <a:xfrm>
            <a:off x="3688900" y="4745150"/>
            <a:ext cx="953584" cy="22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Contextualize Dataset Info</a:t>
            </a:r>
            <a:endParaRPr/>
          </a:p>
        </p:txBody>
      </p:sp>
      <p:sp>
        <p:nvSpPr>
          <p:cNvPr id="147" name="Google Shape;147;p26"/>
          <p:cNvSpPr txBox="1"/>
          <p:nvPr>
            <p:ph idx="1" type="body"/>
          </p:nvPr>
        </p:nvSpPr>
        <p:spPr>
          <a:xfrm>
            <a:off x="4495450" y="1152475"/>
            <a:ext cx="433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300">
                <a:latin typeface="Trebuchet MS"/>
                <a:ea typeface="Trebuchet MS"/>
                <a:cs typeface="Trebuchet MS"/>
                <a:sym typeface="Trebuchet MS"/>
              </a:rPr>
              <a:t>beta-HCG II (mlU/ML)</a:t>
            </a:r>
            <a:endParaRPr b="1" i="1" sz="1300">
              <a:latin typeface="Trebuchet MS"/>
              <a:ea typeface="Trebuchet MS"/>
              <a:cs typeface="Trebuchet MS"/>
              <a:sym typeface="Trebuchet MS"/>
            </a:endParaRPr>
          </a:p>
          <a:p>
            <a:pPr indent="0" lvl="0" marL="0" rtl="0" algn="l">
              <a:spcBef>
                <a:spcPts val="0"/>
              </a:spcBef>
              <a:spcAft>
                <a:spcPts val="0"/>
              </a:spcAft>
              <a:buNone/>
            </a:pPr>
            <a:r>
              <a:rPr lang="en" sz="1100">
                <a:latin typeface="Trebuchet MS"/>
                <a:ea typeface="Trebuchet MS"/>
                <a:cs typeface="Trebuchet MS"/>
                <a:sym typeface="Trebuchet MS"/>
              </a:rPr>
              <a:t>Used in </a:t>
            </a:r>
            <a:r>
              <a:rPr lang="en" sz="1100">
                <a:latin typeface="Trebuchet MS"/>
                <a:ea typeface="Trebuchet MS"/>
                <a:cs typeface="Trebuchet MS"/>
                <a:sym typeface="Trebuchet MS"/>
              </a:rPr>
              <a:t>fertility</a:t>
            </a:r>
            <a:r>
              <a:rPr lang="en" sz="1100">
                <a:latin typeface="Trebuchet MS"/>
                <a:ea typeface="Trebuchet MS"/>
                <a:cs typeface="Trebuchet MS"/>
                <a:sym typeface="Trebuchet MS"/>
              </a:rPr>
              <a:t> / </a:t>
            </a:r>
            <a:r>
              <a:rPr lang="en" sz="1100">
                <a:uFill>
                  <a:noFill/>
                </a:uFill>
                <a:latin typeface="Trebuchet MS"/>
                <a:ea typeface="Trebuchet MS"/>
                <a:cs typeface="Trebuchet MS"/>
                <a:sym typeface="Trebuchet MS"/>
                <a:hlinkClick r:id="rId3"/>
              </a:rPr>
              <a:t>pregnancy testing</a:t>
            </a:r>
            <a:r>
              <a:rPr lang="en" sz="1100">
                <a:latin typeface="Trebuchet MS"/>
                <a:ea typeface="Trebuchet MS"/>
                <a:cs typeface="Trebuchet MS"/>
                <a:sym typeface="Trebuchet MS"/>
              </a:rPr>
              <a:t>. Can also determine the age of the fetus based on gestation period.</a:t>
            </a:r>
            <a:endParaRPr sz="1100">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a:p>
            <a:pPr indent="0" lvl="0" marL="0" rtl="0" algn="l">
              <a:spcBef>
                <a:spcPts val="0"/>
              </a:spcBef>
              <a:spcAft>
                <a:spcPts val="0"/>
              </a:spcAft>
              <a:buNone/>
            </a:pPr>
            <a:r>
              <a:rPr b="1" lang="en" sz="1300">
                <a:latin typeface="Trebuchet MS"/>
                <a:ea typeface="Trebuchet MS"/>
                <a:cs typeface="Trebuchet MS"/>
                <a:sym typeface="Trebuchet MS"/>
              </a:rPr>
              <a:t>FSH → Follicle-stimulating hormone </a:t>
            </a:r>
            <a:endParaRPr b="1" sz="1100">
              <a:latin typeface="Trebuchet MS"/>
              <a:ea typeface="Trebuchet MS"/>
              <a:cs typeface="Trebuchet MS"/>
              <a:sym typeface="Trebuchet MS"/>
            </a:endParaRPr>
          </a:p>
          <a:p>
            <a:pPr indent="0" lvl="0" marL="0" rtl="0" algn="l">
              <a:spcBef>
                <a:spcPts val="0"/>
              </a:spcBef>
              <a:spcAft>
                <a:spcPts val="0"/>
              </a:spcAft>
              <a:buNone/>
            </a:pPr>
            <a:r>
              <a:rPr lang="en" sz="1100">
                <a:latin typeface="Trebuchet MS"/>
                <a:ea typeface="Trebuchet MS"/>
                <a:cs typeface="Trebuchet MS"/>
                <a:sym typeface="Trebuchet MS"/>
              </a:rPr>
              <a:t>Levels vary based on puberty, menstruation, menopause</a:t>
            </a:r>
            <a:endParaRPr sz="1100">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a:p>
            <a:pPr indent="0" lvl="0" marL="0" rtl="0" algn="l">
              <a:spcBef>
                <a:spcPts val="0"/>
              </a:spcBef>
              <a:spcAft>
                <a:spcPts val="0"/>
              </a:spcAft>
              <a:buNone/>
            </a:pPr>
            <a:r>
              <a:t/>
            </a:r>
            <a:endParaRPr sz="1100">
              <a:latin typeface="Trebuchet MS"/>
              <a:ea typeface="Trebuchet MS"/>
              <a:cs typeface="Trebuchet MS"/>
              <a:sym typeface="Trebuchet MS"/>
            </a:endParaRPr>
          </a:p>
          <a:p>
            <a:pPr indent="0" lvl="0" marL="0" rtl="0" algn="l">
              <a:spcBef>
                <a:spcPts val="0"/>
              </a:spcBef>
              <a:spcAft>
                <a:spcPts val="0"/>
              </a:spcAft>
              <a:buNone/>
            </a:pPr>
            <a:r>
              <a:rPr lang="en" sz="1300">
                <a:latin typeface="Trebuchet MS"/>
                <a:ea typeface="Trebuchet MS"/>
                <a:cs typeface="Trebuchet MS"/>
                <a:sym typeface="Trebuchet MS"/>
              </a:rPr>
              <a:t>Waist/Hip ratio</a:t>
            </a:r>
            <a:endParaRPr sz="1300">
              <a:latin typeface="Trebuchet MS"/>
              <a:ea typeface="Trebuchet MS"/>
              <a:cs typeface="Trebuchet MS"/>
              <a:sym typeface="Trebuchet MS"/>
            </a:endParaRPr>
          </a:p>
          <a:p>
            <a:pPr indent="0" lvl="0" marL="0" rtl="0" algn="l">
              <a:spcBef>
                <a:spcPts val="0"/>
              </a:spcBef>
              <a:spcAft>
                <a:spcPts val="0"/>
              </a:spcAft>
              <a:buNone/>
            </a:pPr>
            <a:r>
              <a:rPr lang="en" sz="1100">
                <a:latin typeface="Trebuchet MS"/>
                <a:ea typeface="Trebuchet MS"/>
                <a:cs typeface="Trebuchet MS"/>
                <a:sym typeface="Trebuchet MS"/>
              </a:rPr>
              <a:t>Used with BMI to determine health risks</a:t>
            </a:r>
            <a:endParaRPr sz="1100">
              <a:latin typeface="Trebuchet MS"/>
              <a:ea typeface="Trebuchet MS"/>
              <a:cs typeface="Trebuchet MS"/>
              <a:sym typeface="Trebuchet MS"/>
            </a:endParaRPr>
          </a:p>
          <a:p>
            <a:pPr indent="0" lvl="0" marL="0" rtl="0" algn="l">
              <a:spcBef>
                <a:spcPts val="0"/>
              </a:spcBef>
              <a:spcAft>
                <a:spcPts val="0"/>
              </a:spcAft>
              <a:buNone/>
            </a:pPr>
            <a:r>
              <a:rPr b="1" lang="en" sz="1100">
                <a:latin typeface="Trebuchet MS"/>
                <a:ea typeface="Trebuchet MS"/>
                <a:cs typeface="Trebuchet MS"/>
                <a:sym typeface="Trebuchet MS"/>
              </a:rPr>
              <a:t>Health risk: obesity, type II diabetes, heart disease</a:t>
            </a:r>
            <a:endParaRPr b="1" sz="1100">
              <a:latin typeface="Trebuchet MS"/>
              <a:ea typeface="Trebuchet MS"/>
              <a:cs typeface="Trebuchet MS"/>
              <a:sym typeface="Trebuchet MS"/>
            </a:endParaRPr>
          </a:p>
          <a:p>
            <a:pPr indent="-298450" lvl="0" marL="457200" rtl="0" algn="l">
              <a:spcBef>
                <a:spcPts val="0"/>
              </a:spcBef>
              <a:spcAft>
                <a:spcPts val="0"/>
              </a:spcAft>
              <a:buSzPts val="1100"/>
              <a:buFont typeface="Trebuchet MS"/>
              <a:buChar char="●"/>
            </a:pPr>
            <a:r>
              <a:rPr lang="en" sz="1100">
                <a:latin typeface="Trebuchet MS"/>
                <a:ea typeface="Trebuchet MS"/>
                <a:cs typeface="Trebuchet MS"/>
                <a:sym typeface="Trebuchet MS"/>
              </a:rPr>
              <a:t>Low = 0.80 or below</a:t>
            </a:r>
            <a:endParaRPr sz="1100">
              <a:latin typeface="Trebuchet MS"/>
              <a:ea typeface="Trebuchet MS"/>
              <a:cs typeface="Trebuchet MS"/>
              <a:sym typeface="Trebuchet MS"/>
            </a:endParaRPr>
          </a:p>
          <a:p>
            <a:pPr indent="-298450" lvl="0" marL="457200" rtl="0" algn="l">
              <a:spcBef>
                <a:spcPts val="0"/>
              </a:spcBef>
              <a:spcAft>
                <a:spcPts val="0"/>
              </a:spcAft>
              <a:buSzPts val="1100"/>
              <a:buFont typeface="Trebuchet MS"/>
              <a:buChar char="●"/>
            </a:pPr>
            <a:r>
              <a:rPr lang="en" sz="1100">
                <a:latin typeface="Trebuchet MS"/>
                <a:ea typeface="Trebuchet MS"/>
                <a:cs typeface="Trebuchet MS"/>
                <a:sym typeface="Trebuchet MS"/>
              </a:rPr>
              <a:t>Moderate = 0.81 - 0.85</a:t>
            </a:r>
            <a:endParaRPr sz="1100">
              <a:latin typeface="Trebuchet MS"/>
              <a:ea typeface="Trebuchet MS"/>
              <a:cs typeface="Trebuchet MS"/>
              <a:sym typeface="Trebuchet MS"/>
            </a:endParaRPr>
          </a:p>
          <a:p>
            <a:pPr indent="-298450" lvl="0" marL="457200" rtl="0" algn="l">
              <a:spcBef>
                <a:spcPts val="0"/>
              </a:spcBef>
              <a:spcAft>
                <a:spcPts val="0"/>
              </a:spcAft>
              <a:buSzPts val="1100"/>
              <a:buFont typeface="Trebuchet MS"/>
              <a:buChar char="●"/>
            </a:pPr>
            <a:r>
              <a:rPr lang="en" sz="1100">
                <a:latin typeface="Trebuchet MS"/>
                <a:ea typeface="Trebuchet MS"/>
                <a:cs typeface="Trebuchet MS"/>
                <a:sym typeface="Trebuchet MS"/>
              </a:rPr>
              <a:t>High = 0.86 or higher</a:t>
            </a:r>
            <a:endParaRPr sz="1100">
              <a:latin typeface="Trebuchet MS"/>
              <a:ea typeface="Trebuchet MS"/>
              <a:cs typeface="Trebuchet MS"/>
              <a:sym typeface="Trebuchet MS"/>
            </a:endParaRPr>
          </a:p>
        </p:txBody>
      </p:sp>
      <p:sp>
        <p:nvSpPr>
          <p:cNvPr id="148" name="Google Shape;148;p26"/>
          <p:cNvSpPr txBox="1"/>
          <p:nvPr/>
        </p:nvSpPr>
        <p:spPr>
          <a:xfrm>
            <a:off x="382775" y="1255150"/>
            <a:ext cx="3151200" cy="30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 average patient is/has: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156.48 lbs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31.43 years old</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BMI of 24.311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Been married 5 years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More likely to be blood type (O+)</a:t>
            </a:r>
            <a:br>
              <a:rPr lang="en" sz="1800">
                <a:solidFill>
                  <a:schemeClr val="lt2"/>
                </a:solidFill>
              </a:rPr>
            </a:br>
            <a:endParaRPr sz="1800">
              <a:solidFill>
                <a:schemeClr val="lt2"/>
              </a:solidFill>
            </a:endParaRPr>
          </a:p>
        </p:txBody>
      </p:sp>
      <p:pic>
        <p:nvPicPr>
          <p:cNvPr id="149" name="Google Shape;149;p26"/>
          <p:cNvPicPr preferRelativeResize="0"/>
          <p:nvPr/>
        </p:nvPicPr>
        <p:blipFill>
          <a:blip r:embed="rId4">
            <a:alphaModFix/>
          </a:blip>
          <a:stretch>
            <a:fillRect/>
          </a:stretch>
        </p:blipFill>
        <p:spPr>
          <a:xfrm>
            <a:off x="731175" y="3694150"/>
            <a:ext cx="3342650" cy="103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Proportion of diagnoses</a:t>
            </a:r>
            <a:endParaRPr/>
          </a:p>
        </p:txBody>
      </p:sp>
      <p:pic>
        <p:nvPicPr>
          <p:cNvPr id="155" name="Google Shape;155;p27"/>
          <p:cNvPicPr preferRelativeResize="0"/>
          <p:nvPr/>
        </p:nvPicPr>
        <p:blipFill>
          <a:blip r:embed="rId3">
            <a:alphaModFix/>
          </a:blip>
          <a:stretch>
            <a:fillRect/>
          </a:stretch>
        </p:blipFill>
        <p:spPr>
          <a:xfrm>
            <a:off x="407000" y="1116700"/>
            <a:ext cx="3007675" cy="3467774"/>
          </a:xfrm>
          <a:prstGeom prst="rect">
            <a:avLst/>
          </a:prstGeom>
          <a:noFill/>
          <a:ln>
            <a:noFill/>
          </a:ln>
        </p:spPr>
      </p:pic>
      <p:sp>
        <p:nvSpPr>
          <p:cNvPr id="156" name="Google Shape;156;p27"/>
          <p:cNvSpPr/>
          <p:nvPr/>
        </p:nvSpPr>
        <p:spPr>
          <a:xfrm>
            <a:off x="279875" y="1376225"/>
            <a:ext cx="3347100" cy="249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7"/>
          <p:cNvSpPr/>
          <p:nvPr/>
        </p:nvSpPr>
        <p:spPr>
          <a:xfrm>
            <a:off x="237288" y="4047850"/>
            <a:ext cx="3347100" cy="249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7"/>
          <p:cNvSpPr txBox="1"/>
          <p:nvPr/>
        </p:nvSpPr>
        <p:spPr>
          <a:xfrm>
            <a:off x="338275" y="4762500"/>
            <a:ext cx="34629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Higher </a:t>
            </a:r>
            <a:r>
              <a:rPr lang="en" sz="1100">
                <a:solidFill>
                  <a:schemeClr val="lt2"/>
                </a:solidFill>
              </a:rPr>
              <a:t>incidence</a:t>
            </a:r>
            <a:r>
              <a:rPr lang="en" sz="1100">
                <a:solidFill>
                  <a:schemeClr val="lt2"/>
                </a:solidFill>
              </a:rPr>
              <a:t> rate in younger &amp; older pop.</a:t>
            </a:r>
            <a:endParaRPr sz="1100">
              <a:solidFill>
                <a:schemeClr val="lt2"/>
              </a:solidFill>
            </a:endParaRPr>
          </a:p>
        </p:txBody>
      </p:sp>
      <p:pic>
        <p:nvPicPr>
          <p:cNvPr id="159" name="Google Shape;159;p27"/>
          <p:cNvPicPr preferRelativeResize="0"/>
          <p:nvPr/>
        </p:nvPicPr>
        <p:blipFill>
          <a:blip r:embed="rId4">
            <a:alphaModFix/>
          </a:blip>
          <a:stretch>
            <a:fillRect/>
          </a:stretch>
        </p:blipFill>
        <p:spPr>
          <a:xfrm>
            <a:off x="3801175" y="1170200"/>
            <a:ext cx="5158425" cy="455325"/>
          </a:xfrm>
          <a:prstGeom prst="rect">
            <a:avLst/>
          </a:prstGeom>
          <a:noFill/>
          <a:ln>
            <a:noFill/>
          </a:ln>
        </p:spPr>
      </p:pic>
      <p:pic>
        <p:nvPicPr>
          <p:cNvPr id="160" name="Google Shape;160;p27"/>
          <p:cNvPicPr preferRelativeResize="0"/>
          <p:nvPr/>
        </p:nvPicPr>
        <p:blipFill rotWithShape="1">
          <a:blip r:embed="rId5">
            <a:alphaModFix/>
          </a:blip>
          <a:srcRect b="0" l="0" r="15103" t="0"/>
          <a:stretch/>
        </p:blipFill>
        <p:spPr>
          <a:xfrm>
            <a:off x="5837200" y="1778000"/>
            <a:ext cx="3078900" cy="3213175"/>
          </a:xfrm>
          <a:prstGeom prst="rect">
            <a:avLst/>
          </a:prstGeom>
          <a:noFill/>
          <a:ln>
            <a:noFill/>
          </a:ln>
        </p:spPr>
      </p:pic>
      <p:sp>
        <p:nvSpPr>
          <p:cNvPr id="161" name="Google Shape;161;p27"/>
          <p:cNvSpPr txBox="1"/>
          <p:nvPr/>
        </p:nvSpPr>
        <p:spPr>
          <a:xfrm>
            <a:off x="4451300" y="2089800"/>
            <a:ext cx="1219500" cy="12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Y axis: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Cycle length</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p:txBody>
      </p:sp>
      <p:pic>
        <p:nvPicPr>
          <p:cNvPr id="162" name="Google Shape;162;p27"/>
          <p:cNvPicPr preferRelativeResize="0"/>
          <p:nvPr/>
        </p:nvPicPr>
        <p:blipFill rotWithShape="1">
          <a:blip r:embed="rId6">
            <a:alphaModFix/>
          </a:blip>
          <a:srcRect b="9165" l="0" r="5926" t="0"/>
          <a:stretch/>
        </p:blipFill>
        <p:spPr>
          <a:xfrm>
            <a:off x="4572000" y="3449375"/>
            <a:ext cx="751325" cy="77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607650" y="348725"/>
            <a:ext cx="79287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Initial Hypothesis</a:t>
            </a:r>
            <a:endParaRPr/>
          </a:p>
        </p:txBody>
      </p:sp>
      <p:sp>
        <p:nvSpPr>
          <p:cNvPr id="168" name="Google Shape;168;p28"/>
          <p:cNvSpPr txBox="1"/>
          <p:nvPr/>
        </p:nvSpPr>
        <p:spPr>
          <a:xfrm>
            <a:off x="647600" y="1394850"/>
            <a:ext cx="7833600" cy="3150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Age (yrs): Age can influence hormonal balance, which is crucial in PCOS.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Weight (Kg) and BMI: There's a known correlation between body weight, fat distribution, and PCOS.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Pulse rate (bpm): Although not a direct indicator, it might provide insights into metabolic rate and overall health.</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Follicle Number (L/R) and Average Follicle Size: Directly related to ovarian function, which is central to PCOS diagnosis.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Endometrium (mm): Endometrial thickness can be affected by PCOS due to hormonal imbalances.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highlight>
                  <a:schemeClr val="lt1"/>
                </a:highlight>
              </a:rPr>
              <a:t>Fast food (Y/N): Diet and lifestyle choices are relevant to symptoms and management of PCOS.</a:t>
            </a:r>
            <a:endParaRPr>
              <a:solidFill>
                <a:schemeClr val="dk1"/>
              </a:solidFill>
              <a:highlight>
                <a:schemeClr val="lt1"/>
              </a:highlight>
            </a:endParaRPr>
          </a:p>
          <a:p>
            <a:pPr indent="0" lvl="0" marL="0" rtl="0" algn="l">
              <a:spcBef>
                <a:spcPts val="1200"/>
              </a:spcBef>
              <a:spcAft>
                <a:spcPts val="0"/>
              </a:spcAft>
              <a:buNone/>
            </a:pPr>
            <a:r>
              <a:t/>
            </a:r>
            <a:endParaRPr sz="18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 Selection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214825" y="2426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Logistic Regression</a:t>
            </a:r>
            <a:endParaRPr/>
          </a:p>
        </p:txBody>
      </p:sp>
      <p:sp>
        <p:nvSpPr>
          <p:cNvPr id="179" name="Google Shape;179;p30"/>
          <p:cNvSpPr txBox="1"/>
          <p:nvPr/>
        </p:nvSpPr>
        <p:spPr>
          <a:xfrm>
            <a:off x="1191425" y="1356100"/>
            <a:ext cx="7235700" cy="2566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chemeClr val="dk1"/>
                </a:solidFill>
                <a:highlight>
                  <a:schemeClr val="lt1"/>
                </a:highlight>
              </a:rPr>
              <a:t>The logistic regression model performed quite well in predicting PCOS based on the selected features:</a:t>
            </a:r>
            <a:endParaRPr sz="1250">
              <a:solidFill>
                <a:schemeClr val="dk1"/>
              </a:solidFill>
              <a:highlight>
                <a:schemeClr val="lt1"/>
              </a:highlight>
            </a:endParaRPr>
          </a:p>
          <a:p>
            <a:pPr indent="0" lvl="0" marL="0" rtl="0" algn="l">
              <a:lnSpc>
                <a:spcPct val="135714"/>
              </a:lnSpc>
              <a:spcBef>
                <a:spcPts val="0"/>
              </a:spcBef>
              <a:spcAft>
                <a:spcPts val="0"/>
              </a:spcAft>
              <a:buNone/>
            </a:pPr>
            <a:r>
              <a:t/>
            </a:r>
            <a:endParaRPr sz="1250">
              <a:solidFill>
                <a:schemeClr val="dk1"/>
              </a:solidFill>
              <a:highlight>
                <a:schemeClr val="lt1"/>
              </a:highlight>
            </a:endParaRPr>
          </a:p>
          <a:p>
            <a:pPr indent="0" lvl="0" marL="0" rtl="0" algn="l">
              <a:lnSpc>
                <a:spcPct val="135714"/>
              </a:lnSpc>
              <a:spcBef>
                <a:spcPts val="0"/>
              </a:spcBef>
              <a:spcAft>
                <a:spcPts val="0"/>
              </a:spcAft>
              <a:buNone/>
            </a:pPr>
            <a:r>
              <a:rPr lang="en" sz="1250">
                <a:solidFill>
                  <a:schemeClr val="dk1"/>
                </a:solidFill>
                <a:highlight>
                  <a:schemeClr val="lt1"/>
                </a:highlight>
              </a:rPr>
              <a:t>Accuracy: 86.03%</a:t>
            </a:r>
            <a:endParaRPr sz="1250">
              <a:solidFill>
                <a:schemeClr val="dk1"/>
              </a:solidFill>
              <a:highlight>
                <a:schemeClr val="lt1"/>
              </a:highlight>
            </a:endParaRPr>
          </a:p>
          <a:p>
            <a:pPr indent="0" lvl="0" marL="0" rtl="0" algn="l">
              <a:lnSpc>
                <a:spcPct val="135714"/>
              </a:lnSpc>
              <a:spcBef>
                <a:spcPts val="0"/>
              </a:spcBef>
              <a:spcAft>
                <a:spcPts val="0"/>
              </a:spcAft>
              <a:buNone/>
            </a:pPr>
            <a:r>
              <a:rPr lang="en" sz="1250">
                <a:solidFill>
                  <a:schemeClr val="dk1"/>
                </a:solidFill>
                <a:highlight>
                  <a:schemeClr val="lt1"/>
                </a:highlight>
              </a:rPr>
              <a:t>Precision for Class 1 (PCOS): 78%</a:t>
            </a:r>
            <a:endParaRPr sz="1250">
              <a:solidFill>
                <a:schemeClr val="dk1"/>
              </a:solidFill>
              <a:highlight>
                <a:schemeClr val="lt1"/>
              </a:highlight>
            </a:endParaRPr>
          </a:p>
          <a:p>
            <a:pPr indent="0" lvl="0" marL="0" rtl="0" algn="l">
              <a:lnSpc>
                <a:spcPct val="135714"/>
              </a:lnSpc>
              <a:spcBef>
                <a:spcPts val="0"/>
              </a:spcBef>
              <a:spcAft>
                <a:spcPts val="0"/>
              </a:spcAft>
              <a:buNone/>
            </a:pPr>
            <a:r>
              <a:rPr lang="en" sz="1250">
                <a:solidFill>
                  <a:schemeClr val="dk1"/>
                </a:solidFill>
                <a:highlight>
                  <a:schemeClr val="lt1"/>
                </a:highlight>
              </a:rPr>
              <a:t>Recall for Class 1 (PCOS): 76%</a:t>
            </a:r>
            <a:endParaRPr sz="1250">
              <a:solidFill>
                <a:schemeClr val="dk1"/>
              </a:solidFill>
              <a:highlight>
                <a:schemeClr val="lt1"/>
              </a:highlight>
            </a:endParaRPr>
          </a:p>
          <a:p>
            <a:pPr indent="0" lvl="0" marL="0" rtl="0" algn="l">
              <a:lnSpc>
                <a:spcPct val="135714"/>
              </a:lnSpc>
              <a:spcBef>
                <a:spcPts val="0"/>
              </a:spcBef>
              <a:spcAft>
                <a:spcPts val="0"/>
              </a:spcAft>
              <a:buNone/>
            </a:pPr>
            <a:r>
              <a:rPr lang="en" sz="1250">
                <a:solidFill>
                  <a:schemeClr val="dk1"/>
                </a:solidFill>
                <a:highlight>
                  <a:schemeClr val="lt1"/>
                </a:highlight>
              </a:rPr>
              <a:t>F1-Score for Class 1 (PCOS): 77%</a:t>
            </a:r>
            <a:endParaRPr sz="1250">
              <a:solidFill>
                <a:schemeClr val="dk1"/>
              </a:solidFill>
              <a:highlight>
                <a:schemeClr val="lt1"/>
              </a:highlight>
            </a:endParaRPr>
          </a:p>
          <a:p>
            <a:pPr indent="0" lvl="0" marL="0" rtl="0" algn="l">
              <a:lnSpc>
                <a:spcPct val="135714"/>
              </a:lnSpc>
              <a:spcBef>
                <a:spcPts val="0"/>
              </a:spcBef>
              <a:spcAft>
                <a:spcPts val="0"/>
              </a:spcAft>
              <a:buNone/>
            </a:pPr>
            <a:r>
              <a:rPr lang="en" sz="1250">
                <a:solidFill>
                  <a:schemeClr val="dk1"/>
                </a:solidFill>
                <a:highlight>
                  <a:schemeClr val="lt1"/>
                </a:highlight>
              </a:rPr>
              <a:t>These results suggest that the model is quite effective, with good balance between precision and recall for detecting PCOS cases.</a:t>
            </a:r>
            <a:endParaRPr sz="1250">
              <a:solidFill>
                <a:schemeClr val="dk1"/>
              </a:solidFill>
              <a:highlight>
                <a:schemeClr val="lt1"/>
              </a:highlight>
            </a:endParaRPr>
          </a:p>
          <a:p>
            <a:pPr indent="0" lvl="0" marL="0" rtl="0" algn="l">
              <a:spcBef>
                <a:spcPts val="0"/>
              </a:spcBef>
              <a:spcAft>
                <a:spcPts val="0"/>
              </a:spcAft>
              <a:buNone/>
            </a:pPr>
            <a:r>
              <a:t/>
            </a:r>
            <a:endParaRPr sz="2000">
              <a:solidFill>
                <a:schemeClr val="dk1"/>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440510" y="723650"/>
            <a:ext cx="3790064" cy="3239350"/>
          </a:xfrm>
          <a:prstGeom prst="rect">
            <a:avLst/>
          </a:prstGeom>
          <a:noFill/>
          <a:ln>
            <a:noFill/>
          </a:ln>
        </p:spPr>
      </p:pic>
      <p:pic>
        <p:nvPicPr>
          <p:cNvPr id="185" name="Google Shape;185;p31"/>
          <p:cNvPicPr preferRelativeResize="0"/>
          <p:nvPr/>
        </p:nvPicPr>
        <p:blipFill>
          <a:blip r:embed="rId4">
            <a:alphaModFix/>
          </a:blip>
          <a:stretch>
            <a:fillRect/>
          </a:stretch>
        </p:blipFill>
        <p:spPr>
          <a:xfrm>
            <a:off x="4723307" y="723650"/>
            <a:ext cx="4157269" cy="323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3" name="Google Shape;63;p14"/>
          <p:cNvSpPr txBox="1"/>
          <p:nvPr>
            <p:ph idx="1" type="body"/>
          </p:nvPr>
        </p:nvSpPr>
        <p:spPr>
          <a:xfrm>
            <a:off x="311700" y="1017725"/>
            <a:ext cx="8520600" cy="38643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uFill>
                  <a:noFill/>
                </a:uFill>
                <a:hlinkClick action="ppaction://hlinksldjump" r:id="rId3"/>
              </a:rPr>
              <a:t>Goal</a:t>
            </a:r>
            <a:endParaRPr b="1"/>
          </a:p>
          <a:p>
            <a:pPr indent="-342900" lvl="0" marL="457200" rtl="0" algn="l">
              <a:lnSpc>
                <a:spcPct val="115000"/>
              </a:lnSpc>
              <a:spcBef>
                <a:spcPts val="0"/>
              </a:spcBef>
              <a:spcAft>
                <a:spcPts val="0"/>
              </a:spcAft>
              <a:buSzPts val="1800"/>
              <a:buChar char="●"/>
            </a:pPr>
            <a:r>
              <a:rPr b="1" lang="en">
                <a:uFill>
                  <a:noFill/>
                </a:uFill>
                <a:hlinkClick action="ppaction://hlinksldjump" r:id="rId4"/>
              </a:rPr>
              <a:t>Data Preprocessing Steps</a:t>
            </a:r>
            <a:endParaRPr b="1"/>
          </a:p>
          <a:p>
            <a:pPr indent="-342900" lvl="0" marL="457200" rtl="0" algn="l">
              <a:lnSpc>
                <a:spcPct val="115000"/>
              </a:lnSpc>
              <a:spcBef>
                <a:spcPts val="0"/>
              </a:spcBef>
              <a:spcAft>
                <a:spcPts val="0"/>
              </a:spcAft>
              <a:buSzPts val="1800"/>
              <a:buChar char="●"/>
            </a:pPr>
            <a:r>
              <a:rPr b="1" lang="en">
                <a:uFill>
                  <a:noFill/>
                </a:uFill>
                <a:hlinkClick action="ppaction://hlinksldjump" r:id="rId5"/>
              </a:rPr>
              <a:t>Exploration of Data</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6"/>
              </a:rPr>
              <a:t>More Dataset Features</a:t>
            </a:r>
            <a:endParaRPr b="1"/>
          </a:p>
          <a:p>
            <a:pPr indent="-342900" lvl="0" marL="457200" rtl="0" algn="l">
              <a:lnSpc>
                <a:spcPct val="115000"/>
              </a:lnSpc>
              <a:spcBef>
                <a:spcPts val="0"/>
              </a:spcBef>
              <a:spcAft>
                <a:spcPts val="0"/>
              </a:spcAft>
              <a:buSzPts val="1800"/>
              <a:buChar char="●"/>
            </a:pPr>
            <a:r>
              <a:rPr b="1" lang="en">
                <a:uFill>
                  <a:noFill/>
                </a:uFill>
                <a:hlinkClick action="ppaction://hlinksldjump" r:id="rId7"/>
              </a:rPr>
              <a:t>Initial Hypothesis</a:t>
            </a:r>
            <a:endParaRPr b="1"/>
          </a:p>
          <a:p>
            <a:pPr indent="-342900" lvl="0" marL="457200" rtl="0" algn="l">
              <a:lnSpc>
                <a:spcPct val="115000"/>
              </a:lnSpc>
              <a:spcBef>
                <a:spcPts val="0"/>
              </a:spcBef>
              <a:spcAft>
                <a:spcPts val="0"/>
              </a:spcAft>
              <a:buSzPts val="1800"/>
              <a:buChar char="●"/>
            </a:pPr>
            <a:r>
              <a:rPr b="1" lang="en">
                <a:uFill>
                  <a:noFill/>
                </a:uFill>
                <a:hlinkClick action="ppaction://hlinksldjump" r:id="rId8"/>
              </a:rPr>
              <a:t>Model Selection</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9"/>
              </a:rPr>
              <a:t>Logistic Regression</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10"/>
              </a:rPr>
              <a:t>Deep Learning</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11"/>
              </a:rPr>
              <a:t>Deep learning with Cross Validation</a:t>
            </a:r>
            <a:endParaRPr b="1"/>
          </a:p>
          <a:p>
            <a:pPr indent="-342900" lvl="0" marL="457200" rtl="0" algn="l">
              <a:lnSpc>
                <a:spcPct val="115000"/>
              </a:lnSpc>
              <a:spcBef>
                <a:spcPts val="0"/>
              </a:spcBef>
              <a:spcAft>
                <a:spcPts val="0"/>
              </a:spcAft>
              <a:buSzPts val="1800"/>
              <a:buChar char="●"/>
            </a:pPr>
            <a:r>
              <a:rPr b="1" lang="en">
                <a:uFill>
                  <a:noFill/>
                </a:uFill>
                <a:hlinkClick action="ppaction://hlinksldjump" r:id="rId12"/>
              </a:rPr>
              <a:t>Results &amp; Discussion</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13"/>
              </a:rPr>
              <a:t>Model Performance</a:t>
            </a:r>
            <a:endParaRPr b="1"/>
          </a:p>
          <a:p>
            <a:pPr indent="-317500" lvl="1" marL="914400" rtl="0" algn="l">
              <a:lnSpc>
                <a:spcPct val="115000"/>
              </a:lnSpc>
              <a:spcBef>
                <a:spcPts val="0"/>
              </a:spcBef>
              <a:spcAft>
                <a:spcPts val="0"/>
              </a:spcAft>
              <a:buSzPts val="1400"/>
              <a:buChar char="○"/>
            </a:pPr>
            <a:r>
              <a:rPr b="1" lang="en">
                <a:uFill>
                  <a:noFill/>
                </a:uFill>
                <a:hlinkClick action="ppaction://hlinksldjump" r:id="rId14"/>
              </a:rPr>
              <a:t>Future Improvements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186825" y="793000"/>
            <a:ext cx="4221901" cy="3557501"/>
          </a:xfrm>
          <a:prstGeom prst="rect">
            <a:avLst/>
          </a:prstGeom>
          <a:noFill/>
          <a:ln>
            <a:noFill/>
          </a:ln>
        </p:spPr>
      </p:pic>
      <p:pic>
        <p:nvPicPr>
          <p:cNvPr id="191" name="Google Shape;191;p32"/>
          <p:cNvPicPr preferRelativeResize="0"/>
          <p:nvPr/>
        </p:nvPicPr>
        <p:blipFill>
          <a:blip r:embed="rId4">
            <a:alphaModFix/>
          </a:blip>
          <a:stretch>
            <a:fillRect/>
          </a:stretch>
        </p:blipFill>
        <p:spPr>
          <a:xfrm>
            <a:off x="4572001" y="793000"/>
            <a:ext cx="4339025" cy="35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4982599" y="1272838"/>
            <a:ext cx="4072500" cy="2597825"/>
          </a:xfrm>
          <a:prstGeom prst="rect">
            <a:avLst/>
          </a:prstGeom>
          <a:noFill/>
          <a:ln>
            <a:noFill/>
          </a:ln>
        </p:spPr>
      </p:pic>
      <p:pic>
        <p:nvPicPr>
          <p:cNvPr id="197" name="Google Shape;197;p33"/>
          <p:cNvPicPr preferRelativeResize="0"/>
          <p:nvPr/>
        </p:nvPicPr>
        <p:blipFill>
          <a:blip r:embed="rId4">
            <a:alphaModFix/>
          </a:blip>
          <a:stretch>
            <a:fillRect/>
          </a:stretch>
        </p:blipFill>
        <p:spPr>
          <a:xfrm>
            <a:off x="182800" y="723000"/>
            <a:ext cx="4677797" cy="3697499"/>
          </a:xfrm>
          <a:prstGeom prst="rect">
            <a:avLst/>
          </a:prstGeom>
          <a:noFill/>
          <a:ln>
            <a:noFill/>
          </a:ln>
        </p:spPr>
      </p:pic>
      <p:sp>
        <p:nvSpPr>
          <p:cNvPr id="198" name="Google Shape;198;p33"/>
          <p:cNvSpPr/>
          <p:nvPr/>
        </p:nvSpPr>
        <p:spPr>
          <a:xfrm>
            <a:off x="4991100" y="3372625"/>
            <a:ext cx="1476000" cy="671700"/>
          </a:xfrm>
          <a:prstGeom prst="rect">
            <a:avLst/>
          </a:prstGeom>
          <a:noFill/>
          <a:ln cap="flat" cmpd="sng" w="381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a:blip r:embed="rId3">
            <a:alphaModFix/>
          </a:blip>
          <a:stretch>
            <a:fillRect/>
          </a:stretch>
        </p:blipFill>
        <p:spPr>
          <a:xfrm>
            <a:off x="213200" y="735225"/>
            <a:ext cx="4675351" cy="3776626"/>
          </a:xfrm>
          <a:prstGeom prst="rect">
            <a:avLst/>
          </a:prstGeom>
          <a:noFill/>
          <a:ln>
            <a:noFill/>
          </a:ln>
        </p:spPr>
      </p:pic>
      <p:pic>
        <p:nvPicPr>
          <p:cNvPr id="204" name="Google Shape;204;p34"/>
          <p:cNvPicPr preferRelativeResize="0"/>
          <p:nvPr/>
        </p:nvPicPr>
        <p:blipFill>
          <a:blip r:embed="rId4">
            <a:alphaModFix/>
          </a:blip>
          <a:stretch>
            <a:fillRect/>
          </a:stretch>
        </p:blipFill>
        <p:spPr>
          <a:xfrm>
            <a:off x="5051275" y="1206100"/>
            <a:ext cx="4001125" cy="2614525"/>
          </a:xfrm>
          <a:prstGeom prst="rect">
            <a:avLst/>
          </a:prstGeom>
          <a:noFill/>
          <a:ln>
            <a:noFill/>
          </a:ln>
        </p:spPr>
      </p:pic>
      <p:sp>
        <p:nvSpPr>
          <p:cNvPr id="205" name="Google Shape;205;p34"/>
          <p:cNvSpPr/>
          <p:nvPr/>
        </p:nvSpPr>
        <p:spPr>
          <a:xfrm>
            <a:off x="5067300" y="3296425"/>
            <a:ext cx="1476000" cy="671700"/>
          </a:xfrm>
          <a:prstGeom prst="rect">
            <a:avLst/>
          </a:prstGeom>
          <a:noFill/>
          <a:ln cap="flat" cmpd="sng" w="38100">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5"/>
          <p:cNvPicPr preferRelativeResize="0"/>
          <p:nvPr/>
        </p:nvPicPr>
        <p:blipFill>
          <a:blip r:embed="rId3">
            <a:alphaModFix/>
          </a:blip>
          <a:stretch>
            <a:fillRect/>
          </a:stretch>
        </p:blipFill>
        <p:spPr>
          <a:xfrm>
            <a:off x="2060563" y="528353"/>
            <a:ext cx="5022875" cy="3913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2693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Deep Learning</a:t>
            </a:r>
            <a:endParaRPr/>
          </a:p>
        </p:txBody>
      </p:sp>
      <p:sp>
        <p:nvSpPr>
          <p:cNvPr id="216" name="Google Shape;216;p36"/>
          <p:cNvSpPr txBox="1"/>
          <p:nvPr/>
        </p:nvSpPr>
        <p:spPr>
          <a:xfrm>
            <a:off x="367400" y="1324850"/>
            <a:ext cx="4019100" cy="29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highlight>
                  <a:schemeClr val="lt1"/>
                </a:highlight>
              </a:rPr>
              <a:t>Deep Learning Test Accuracy: 84.56%</a:t>
            </a:r>
            <a:endParaRPr sz="2300">
              <a:solidFill>
                <a:schemeClr val="dk1"/>
              </a:solidFill>
              <a:highlight>
                <a:schemeClr val="lt1"/>
              </a:highlight>
            </a:endParaRPr>
          </a:p>
        </p:txBody>
      </p:sp>
      <p:pic>
        <p:nvPicPr>
          <p:cNvPr id="217" name="Google Shape;217;p36"/>
          <p:cNvPicPr preferRelativeResize="0"/>
          <p:nvPr/>
        </p:nvPicPr>
        <p:blipFill>
          <a:blip r:embed="rId3">
            <a:alphaModFix/>
          </a:blip>
          <a:stretch>
            <a:fillRect/>
          </a:stretch>
        </p:blipFill>
        <p:spPr>
          <a:xfrm>
            <a:off x="4650225" y="1324849"/>
            <a:ext cx="3786026" cy="3137126"/>
          </a:xfrm>
          <a:prstGeom prst="rect">
            <a:avLst/>
          </a:prstGeom>
          <a:noFill/>
          <a:ln>
            <a:noFill/>
          </a:ln>
        </p:spPr>
      </p:pic>
      <p:pic>
        <p:nvPicPr>
          <p:cNvPr id="218" name="Google Shape;218;p36"/>
          <p:cNvPicPr preferRelativeResize="0"/>
          <p:nvPr/>
        </p:nvPicPr>
        <p:blipFill>
          <a:blip r:embed="rId4">
            <a:alphaModFix/>
          </a:blip>
          <a:stretch>
            <a:fillRect/>
          </a:stretch>
        </p:blipFill>
        <p:spPr>
          <a:xfrm>
            <a:off x="293063" y="2477425"/>
            <a:ext cx="4167774" cy="1268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219175" y="860614"/>
            <a:ext cx="4130151" cy="3422273"/>
          </a:xfrm>
          <a:prstGeom prst="rect">
            <a:avLst/>
          </a:prstGeom>
          <a:noFill/>
          <a:ln>
            <a:noFill/>
          </a:ln>
        </p:spPr>
      </p:pic>
      <p:pic>
        <p:nvPicPr>
          <p:cNvPr id="224" name="Google Shape;224;p37"/>
          <p:cNvPicPr preferRelativeResize="0"/>
          <p:nvPr/>
        </p:nvPicPr>
        <p:blipFill>
          <a:blip r:embed="rId4">
            <a:alphaModFix/>
          </a:blip>
          <a:stretch>
            <a:fillRect/>
          </a:stretch>
        </p:blipFill>
        <p:spPr>
          <a:xfrm>
            <a:off x="4747000" y="876663"/>
            <a:ext cx="4130149" cy="3390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a:blip r:embed="rId3">
            <a:alphaModFix/>
          </a:blip>
          <a:stretch>
            <a:fillRect/>
          </a:stretch>
        </p:blipFill>
        <p:spPr>
          <a:xfrm>
            <a:off x="2022775" y="610850"/>
            <a:ext cx="4590299" cy="37679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3138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Deep learning with Cross Validation</a:t>
            </a:r>
            <a:endParaRPr/>
          </a:p>
        </p:txBody>
      </p:sp>
      <p:sp>
        <p:nvSpPr>
          <p:cNvPr id="235" name="Google Shape;235;p39"/>
          <p:cNvSpPr txBox="1"/>
          <p:nvPr/>
        </p:nvSpPr>
        <p:spPr>
          <a:xfrm>
            <a:off x="211525" y="1397250"/>
            <a:ext cx="3484800" cy="23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chemeClr val="dk1"/>
                </a:solidFill>
                <a:highlight>
                  <a:schemeClr val="lt1"/>
                </a:highlight>
              </a:rPr>
              <a:t>Mean Accuracy over 5 folds: 0.879629623889923</a:t>
            </a:r>
            <a:endParaRPr sz="2500">
              <a:solidFill>
                <a:schemeClr val="dk1"/>
              </a:solidFill>
              <a:highlight>
                <a:schemeClr val="lt1"/>
              </a:highlight>
            </a:endParaRPr>
          </a:p>
        </p:txBody>
      </p:sp>
      <p:pic>
        <p:nvPicPr>
          <p:cNvPr id="236" name="Google Shape;236;p39"/>
          <p:cNvPicPr preferRelativeResize="0"/>
          <p:nvPr/>
        </p:nvPicPr>
        <p:blipFill>
          <a:blip r:embed="rId3">
            <a:alphaModFix/>
          </a:blip>
          <a:stretch>
            <a:fillRect/>
          </a:stretch>
        </p:blipFill>
        <p:spPr>
          <a:xfrm>
            <a:off x="4371050" y="1397250"/>
            <a:ext cx="4619625" cy="2955479"/>
          </a:xfrm>
          <a:prstGeom prst="rect">
            <a:avLst/>
          </a:prstGeom>
          <a:noFill/>
          <a:ln>
            <a:noFill/>
          </a:ln>
        </p:spPr>
      </p:pic>
      <p:pic>
        <p:nvPicPr>
          <p:cNvPr id="237" name="Google Shape;237;p39"/>
          <p:cNvPicPr preferRelativeResize="0"/>
          <p:nvPr/>
        </p:nvPicPr>
        <p:blipFill>
          <a:blip r:embed="rId4">
            <a:alphaModFix/>
          </a:blip>
          <a:stretch>
            <a:fillRect/>
          </a:stretch>
        </p:blipFill>
        <p:spPr>
          <a:xfrm>
            <a:off x="144425" y="2216300"/>
            <a:ext cx="3949926" cy="2543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0"/>
          <p:cNvPicPr preferRelativeResize="0"/>
          <p:nvPr/>
        </p:nvPicPr>
        <p:blipFill>
          <a:blip r:embed="rId3">
            <a:alphaModFix/>
          </a:blip>
          <a:stretch>
            <a:fillRect/>
          </a:stretch>
        </p:blipFill>
        <p:spPr>
          <a:xfrm>
            <a:off x="311700" y="651275"/>
            <a:ext cx="4189525" cy="3471450"/>
          </a:xfrm>
          <a:prstGeom prst="rect">
            <a:avLst/>
          </a:prstGeom>
          <a:noFill/>
          <a:ln>
            <a:noFill/>
          </a:ln>
        </p:spPr>
      </p:pic>
      <p:pic>
        <p:nvPicPr>
          <p:cNvPr id="243" name="Google Shape;243;p40"/>
          <p:cNvPicPr preferRelativeResize="0"/>
          <p:nvPr/>
        </p:nvPicPr>
        <p:blipFill>
          <a:blip r:embed="rId4">
            <a:alphaModFix/>
          </a:blip>
          <a:stretch>
            <a:fillRect/>
          </a:stretch>
        </p:blipFill>
        <p:spPr>
          <a:xfrm>
            <a:off x="4645950" y="597648"/>
            <a:ext cx="4189525" cy="34715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2630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Comparisons</a:t>
            </a:r>
            <a:endParaRPr/>
          </a:p>
        </p:txBody>
      </p:sp>
      <p:pic>
        <p:nvPicPr>
          <p:cNvPr id="249" name="Google Shape;249;p41"/>
          <p:cNvPicPr preferRelativeResize="0"/>
          <p:nvPr/>
        </p:nvPicPr>
        <p:blipFill>
          <a:blip r:embed="rId3">
            <a:alphaModFix/>
          </a:blip>
          <a:stretch>
            <a:fillRect/>
          </a:stretch>
        </p:blipFill>
        <p:spPr>
          <a:xfrm>
            <a:off x="1932813" y="1348450"/>
            <a:ext cx="5278375" cy="325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65500" y="471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PCOS?</a:t>
            </a:r>
            <a:endParaRPr/>
          </a:p>
        </p:txBody>
      </p:sp>
      <p:sp>
        <p:nvSpPr>
          <p:cNvPr id="69" name="Google Shape;69;p1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PCOS affects 7–10% of women of and is the most common cause of infertility. In the United States, an estimated 5 to 6 million women have PCOS.</a:t>
            </a:r>
            <a:endParaRPr>
              <a:solidFill>
                <a:schemeClr val="dk1"/>
              </a:solidFill>
            </a:endParaRPr>
          </a:p>
        </p:txBody>
      </p:sp>
      <p:sp>
        <p:nvSpPr>
          <p:cNvPr id="70" name="Google Shape;70;p15"/>
          <p:cNvSpPr txBox="1"/>
          <p:nvPr>
            <p:ph idx="2" type="body"/>
          </p:nvPr>
        </p:nvSpPr>
        <p:spPr>
          <a:xfrm>
            <a:off x="4939500" y="3331775"/>
            <a:ext cx="3837000" cy="1087500"/>
          </a:xfrm>
          <a:prstGeom prst="rect">
            <a:avLst/>
          </a:prstGeom>
        </p:spPr>
        <p:txBody>
          <a:bodyPr anchorCtr="0" anchor="ctr" bIns="91425" lIns="91425" spcFirstLastPara="1" rIns="91425" wrap="square" tIns="91425">
            <a:normAutofit/>
          </a:bodyPr>
          <a:lstStyle/>
          <a:p>
            <a:pPr indent="-298450" lvl="0" marL="457200" rtl="0" algn="l">
              <a:spcBef>
                <a:spcPts val="0"/>
              </a:spcBef>
              <a:spcAft>
                <a:spcPts val="0"/>
              </a:spcAft>
              <a:buClr>
                <a:schemeClr val="lt2"/>
              </a:buClr>
              <a:buSzPts val="1100"/>
              <a:buFont typeface="Trebuchet MS"/>
              <a:buChar char="●"/>
            </a:pPr>
            <a:r>
              <a:rPr lang="en" sz="1100">
                <a:solidFill>
                  <a:schemeClr val="lt2"/>
                </a:solidFill>
                <a:latin typeface="Trebuchet MS"/>
                <a:ea typeface="Trebuchet MS"/>
                <a:cs typeface="Trebuchet MS"/>
                <a:sym typeface="Trebuchet MS"/>
              </a:rPr>
              <a:t>Condition where ovaries produce an excessive amount of male hormones (androgens)</a:t>
            </a:r>
            <a:endParaRPr sz="1100">
              <a:solidFill>
                <a:schemeClr val="lt2"/>
              </a:solidFill>
              <a:latin typeface="Trebuchet MS"/>
              <a:ea typeface="Trebuchet MS"/>
              <a:cs typeface="Trebuchet MS"/>
              <a:sym typeface="Trebuchet MS"/>
            </a:endParaRPr>
          </a:p>
          <a:p>
            <a:pPr indent="-298450" lvl="0" marL="457200" rtl="0" algn="l">
              <a:spcBef>
                <a:spcPts val="0"/>
              </a:spcBef>
              <a:spcAft>
                <a:spcPts val="0"/>
              </a:spcAft>
              <a:buClr>
                <a:schemeClr val="lt2"/>
              </a:buClr>
              <a:buSzPts val="1100"/>
              <a:buFont typeface="Trebuchet MS"/>
              <a:buChar char="●"/>
            </a:pPr>
            <a:r>
              <a:rPr lang="en" sz="1100">
                <a:solidFill>
                  <a:schemeClr val="lt2"/>
                </a:solidFill>
                <a:latin typeface="Trebuchet MS"/>
                <a:ea typeface="Trebuchet MS"/>
                <a:cs typeface="Trebuchet MS"/>
                <a:sym typeface="Trebuchet MS"/>
              </a:rPr>
              <a:t>May or may not develop cysts due to problems in menstrual cycle (anovulation)</a:t>
            </a:r>
            <a:endParaRPr>
              <a:solidFill>
                <a:schemeClr val="lt2"/>
              </a:solidFill>
            </a:endParaRPr>
          </a:p>
        </p:txBody>
      </p:sp>
      <p:pic>
        <p:nvPicPr>
          <p:cNvPr id="71" name="Google Shape;71;p15"/>
          <p:cNvPicPr preferRelativeResize="0"/>
          <p:nvPr/>
        </p:nvPicPr>
        <p:blipFill rotWithShape="1">
          <a:blip r:embed="rId3">
            <a:alphaModFix/>
          </a:blip>
          <a:srcRect b="0" l="0" r="0" t="5900"/>
          <a:stretch/>
        </p:blipFill>
        <p:spPr>
          <a:xfrm>
            <a:off x="4870750" y="724200"/>
            <a:ext cx="4045199" cy="2351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265250" y="3163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 &amp; Discussion</a:t>
            </a:r>
            <a:endParaRPr/>
          </a:p>
        </p:txBody>
      </p:sp>
      <p:sp>
        <p:nvSpPr>
          <p:cNvPr id="255" name="Google Shape;255;p42"/>
          <p:cNvSpPr txBox="1"/>
          <p:nvPr/>
        </p:nvSpPr>
        <p:spPr>
          <a:xfrm>
            <a:off x="557450" y="1158175"/>
            <a:ext cx="8228400" cy="366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The logistic regression model achieved an accuracy of 94%, with precision and recall at 96% and 93%, respectively. Feature importance analysis revealed that ‘Fast Food’, 'Follicle No. (R)', ‘Weight’ and 'Avg. F size (L) (mm)' were pivotal in predicting PCOS.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Our deep learning model, particularly when enhanced with cross-validation, achieved an impressive accuracy of 88%, indicating robust generalizability.</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1654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Performance</a:t>
            </a:r>
            <a:endParaRPr/>
          </a:p>
        </p:txBody>
      </p:sp>
      <p:sp>
        <p:nvSpPr>
          <p:cNvPr id="261" name="Google Shape;261;p43"/>
          <p:cNvSpPr txBox="1"/>
          <p:nvPr/>
        </p:nvSpPr>
        <p:spPr>
          <a:xfrm>
            <a:off x="386400" y="910200"/>
            <a:ext cx="8371200" cy="25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rPr>
              <a:t>High Accuracy Factors:</a:t>
            </a:r>
            <a:endParaRPr sz="1800">
              <a:solidFill>
                <a:schemeClr val="dk1"/>
              </a:solidFill>
              <a:highlight>
                <a:schemeClr val="lt1"/>
              </a:highlight>
            </a:endParaRPr>
          </a:p>
          <a:p>
            <a:pPr indent="-342900" lvl="1" marL="914400" rtl="0" algn="l">
              <a:lnSpc>
                <a:spcPct val="115000"/>
              </a:lnSpc>
              <a:spcBef>
                <a:spcPts val="1200"/>
              </a:spcBef>
              <a:spcAft>
                <a:spcPts val="0"/>
              </a:spcAft>
              <a:buClr>
                <a:schemeClr val="dk1"/>
              </a:buClr>
              <a:buSzPts val="1800"/>
              <a:buFont typeface="Arial"/>
              <a:buChar char="●"/>
            </a:pPr>
            <a:r>
              <a:rPr lang="en" sz="1800">
                <a:solidFill>
                  <a:schemeClr val="dk1"/>
                </a:solidFill>
                <a:highlight>
                  <a:schemeClr val="lt1"/>
                </a:highlight>
              </a:rPr>
              <a:t>Advanced Capability: Deep </a:t>
            </a:r>
            <a:r>
              <a:rPr lang="en" sz="1800">
                <a:solidFill>
                  <a:schemeClr val="dk1"/>
                </a:solidFill>
                <a:highlight>
                  <a:schemeClr val="lt1"/>
                </a:highlight>
              </a:rPr>
              <a:t>learning</a:t>
            </a:r>
            <a:r>
              <a:rPr lang="en" sz="1800">
                <a:solidFill>
                  <a:schemeClr val="dk1"/>
                </a:solidFill>
                <a:highlight>
                  <a:schemeClr val="lt1"/>
                </a:highlight>
              </a:rPr>
              <a:t> ability to capture non-linear relationships in data likely enhanced its performance.</a:t>
            </a:r>
            <a:endParaRPr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highlight>
                  <a:schemeClr val="lt1"/>
                </a:highlight>
              </a:rPr>
              <a:t>Cross-Validation: Rigorous cross-validation contributed to robustness, ensuring the model performs well on unseen data.</a:t>
            </a:r>
            <a:endParaRPr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highlight>
                  <a:schemeClr val="lt1"/>
                </a:highlight>
              </a:rPr>
              <a:t>Preprocessing and Feature Selection: Careful preprocessing and strategic feature selection based on domain expertise helped focus the model on the most relevant predictors, reducing noise.</a:t>
            </a:r>
            <a:endParaRPr sz="2400">
              <a:solidFill>
                <a:schemeClr val="dk1"/>
              </a:solidFill>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255925" y="2133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Improvements</a:t>
            </a:r>
            <a:endParaRPr/>
          </a:p>
        </p:txBody>
      </p:sp>
      <p:sp>
        <p:nvSpPr>
          <p:cNvPr id="267" name="Google Shape;267;p44"/>
          <p:cNvSpPr txBox="1"/>
          <p:nvPr/>
        </p:nvSpPr>
        <p:spPr>
          <a:xfrm>
            <a:off x="341500" y="1115100"/>
            <a:ext cx="8300700" cy="306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chemeClr val="lt1"/>
                </a:highlight>
              </a:rPr>
              <a:t>Considerations and Cautions:</a:t>
            </a:r>
            <a:endParaRPr sz="1600">
              <a:solidFill>
                <a:schemeClr val="dk1"/>
              </a:solidFill>
              <a:highlight>
                <a:schemeClr val="lt1"/>
              </a:highlight>
            </a:endParaRPr>
          </a:p>
          <a:p>
            <a:pPr indent="-330200" lvl="1" marL="914400" rtl="0" algn="l">
              <a:lnSpc>
                <a:spcPct val="115000"/>
              </a:lnSpc>
              <a:spcBef>
                <a:spcPts val="1200"/>
              </a:spcBef>
              <a:spcAft>
                <a:spcPts val="0"/>
              </a:spcAft>
              <a:buClr>
                <a:schemeClr val="dk1"/>
              </a:buClr>
              <a:buSzPts val="1600"/>
              <a:buFont typeface="Arial"/>
              <a:buChar char="●"/>
            </a:pPr>
            <a:r>
              <a:rPr lang="en" sz="1600">
                <a:solidFill>
                  <a:schemeClr val="dk1"/>
                </a:solidFill>
                <a:highlight>
                  <a:schemeClr val="lt1"/>
                </a:highlight>
              </a:rPr>
              <a:t>Risk of Overfitting: Deep learning models are prone to memorizing training data rather than generalizing from it, raising concerns about overfitting.</a:t>
            </a:r>
            <a:endParaRPr sz="1600">
              <a:solidFill>
                <a:schemeClr val="dk1"/>
              </a:solidFill>
              <a:highlight>
                <a:schemeClr val="lt1"/>
              </a:highlight>
            </a:endParaRPr>
          </a:p>
          <a:p>
            <a:pPr indent="-330200" lvl="1" marL="914400" rtl="0" algn="l">
              <a:lnSpc>
                <a:spcPct val="115000"/>
              </a:lnSpc>
              <a:spcBef>
                <a:spcPts val="0"/>
              </a:spcBef>
              <a:spcAft>
                <a:spcPts val="0"/>
              </a:spcAft>
              <a:buClr>
                <a:schemeClr val="dk1"/>
              </a:buClr>
              <a:buSzPts val="1600"/>
              <a:buFont typeface="Arial"/>
              <a:buChar char="●"/>
            </a:pPr>
            <a:r>
              <a:rPr lang="en" sz="1600">
                <a:solidFill>
                  <a:schemeClr val="dk1"/>
                </a:solidFill>
                <a:highlight>
                  <a:schemeClr val="lt1"/>
                </a:highlight>
              </a:rPr>
              <a:t>Future Improvements:</a:t>
            </a:r>
            <a:endParaRPr sz="1600">
              <a:solidFill>
                <a:schemeClr val="dk1"/>
              </a:solidFill>
              <a:highlight>
                <a:schemeClr val="lt1"/>
              </a:highlight>
            </a:endParaRPr>
          </a:p>
          <a:p>
            <a:pPr indent="-330200" lvl="2" marL="1371600" rtl="0" algn="l">
              <a:lnSpc>
                <a:spcPct val="115000"/>
              </a:lnSpc>
              <a:spcBef>
                <a:spcPts val="0"/>
              </a:spcBef>
              <a:spcAft>
                <a:spcPts val="0"/>
              </a:spcAft>
              <a:buClr>
                <a:schemeClr val="dk1"/>
              </a:buClr>
              <a:buSzPts val="1600"/>
              <a:buFont typeface="Arial"/>
              <a:buChar char="●"/>
            </a:pPr>
            <a:r>
              <a:rPr lang="en" sz="1600">
                <a:solidFill>
                  <a:schemeClr val="dk1"/>
                </a:solidFill>
                <a:highlight>
                  <a:schemeClr val="lt1"/>
                </a:highlight>
              </a:rPr>
              <a:t>Dropout Techniques: Incorporating dropout techniques and regularization could help mitigate overfitting risks.</a:t>
            </a:r>
            <a:endParaRPr sz="1600">
              <a:solidFill>
                <a:schemeClr val="dk1"/>
              </a:solidFill>
              <a:highlight>
                <a:schemeClr val="lt1"/>
              </a:highlight>
            </a:endParaRPr>
          </a:p>
          <a:p>
            <a:pPr indent="-330200" lvl="2" marL="1371600" rtl="0" algn="l">
              <a:lnSpc>
                <a:spcPct val="115000"/>
              </a:lnSpc>
              <a:spcBef>
                <a:spcPts val="0"/>
              </a:spcBef>
              <a:spcAft>
                <a:spcPts val="0"/>
              </a:spcAft>
              <a:buClr>
                <a:schemeClr val="dk1"/>
              </a:buClr>
              <a:buSzPts val="1600"/>
              <a:buFont typeface="Arial"/>
              <a:buChar char="●"/>
            </a:pPr>
            <a:r>
              <a:rPr lang="en" sz="1600">
                <a:solidFill>
                  <a:schemeClr val="dk1"/>
                </a:solidFill>
                <a:highlight>
                  <a:schemeClr val="lt1"/>
                </a:highlight>
              </a:rPr>
              <a:t>External Validation: For clinical deployment, validating models on an independent external dataset is crucial to confirm their practical utility and reliability.</a:t>
            </a:r>
            <a:endParaRPr sz="1600">
              <a:solidFill>
                <a:schemeClr val="dk1"/>
              </a:solidFill>
              <a:highlight>
                <a:schemeClr val="lt1"/>
              </a:highlight>
            </a:endParaRPr>
          </a:p>
          <a:p>
            <a:pPr indent="0" lvl="0" marL="0" rtl="0" algn="l">
              <a:spcBef>
                <a:spcPts val="1200"/>
              </a:spcBef>
              <a:spcAft>
                <a:spcPts val="0"/>
              </a:spcAft>
              <a:buNone/>
            </a:pPr>
            <a:r>
              <a:t/>
            </a:r>
            <a:endParaRPr sz="2200">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Exploration of data</a:t>
            </a:r>
            <a:endParaRPr/>
          </a:p>
        </p:txBody>
      </p:sp>
      <p:sp>
        <p:nvSpPr>
          <p:cNvPr id="273" name="Google Shape;273;p45"/>
          <p:cNvSpPr txBox="1"/>
          <p:nvPr/>
        </p:nvSpPr>
        <p:spPr>
          <a:xfrm>
            <a:off x="912000" y="3215250"/>
            <a:ext cx="73200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D4D4D4"/>
                </a:solidFill>
              </a:rPr>
              <a:t>relevant physical and clinical parameters for PCOS</a:t>
            </a:r>
            <a:endParaRPr sz="18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490250" y="450150"/>
            <a:ext cx="6367800" cy="4090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None/>
            </a:pPr>
            <a:r>
              <a:rPr lang="en"/>
              <a:t>DEMO (?)</a:t>
            </a:r>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1: Project presentation lacked any sort of depth and clarity, student(s) presenting did not clearly address issues from prompt </a:t>
            </a:r>
            <a:endParaRPr sz="1100">
              <a:solidFill>
                <a:srgbClr val="000000"/>
              </a:solidFill>
              <a:highlight>
                <a:schemeClr val="dk1"/>
              </a:highlight>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2: Project presentation included little detail and inconclusive results, difficult to understand</a:t>
            </a:r>
            <a:endParaRPr sz="1100">
              <a:solidFill>
                <a:srgbClr val="000000"/>
              </a:solidFill>
              <a:highlight>
                <a:schemeClr val="dk1"/>
              </a:highlight>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chemeClr val="dk1"/>
                </a:highlight>
                <a:latin typeface="Roboto"/>
                <a:ea typeface="Roboto"/>
                <a:cs typeface="Roboto"/>
                <a:sym typeface="Roboto"/>
              </a:rPr>
              <a:t>3: Project presentation addresses challenges stated in p</a:t>
            </a:r>
            <a:r>
              <a:rPr lang="en" sz="1100">
                <a:solidFill>
                  <a:srgbClr val="000000"/>
                </a:solidFill>
                <a:latin typeface="Roboto"/>
                <a:ea typeface="Roboto"/>
                <a:cs typeface="Roboto"/>
                <a:sym typeface="Roboto"/>
              </a:rPr>
              <a:t>rompt clearly and concisely, easy for audience to follow and understand</a:t>
            </a:r>
            <a:endParaRPr sz="1100">
              <a:solidFill>
                <a:srgbClr val="000000"/>
              </a:solidFill>
              <a:highlight>
                <a:srgbClr val="FFFFFF"/>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DESIGN</a:t>
            </a:r>
            <a:endParaRPr/>
          </a:p>
          <a:p>
            <a:pPr indent="-298450" lvl="0" marL="5969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1: Project not designed well; yields no tangible results or applicability </a:t>
            </a:r>
            <a:endParaRPr sz="1100">
              <a:solidFill>
                <a:srgbClr val="000000"/>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2: Project designed to move forward, but disjointed approach </a:t>
            </a:r>
            <a:endParaRPr sz="1100">
              <a:solidFill>
                <a:srgbClr val="000000"/>
              </a:solidFill>
              <a:highlight>
                <a:srgbClr val="FFFFFF"/>
              </a:highlight>
              <a:latin typeface="Roboto"/>
              <a:ea typeface="Roboto"/>
              <a:cs typeface="Roboto"/>
              <a:sym typeface="Roboto"/>
            </a:endParaRPr>
          </a:p>
          <a:p>
            <a:pPr indent="-298450" lvl="0" marL="5969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3: Project designed to move forward in systematic way</a:t>
            </a:r>
            <a:endParaRPr sz="110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100">
                <a:solidFill>
                  <a:srgbClr val="000000"/>
                </a:solidFill>
                <a:highlight>
                  <a:srgbClr val="FFFFFF"/>
                </a:highlight>
                <a:latin typeface="Roboto"/>
                <a:ea typeface="Roboto"/>
                <a:cs typeface="Roboto"/>
                <a:sym typeface="Roboto"/>
              </a:rPr>
              <a:t>This is what the syllabus says:</a:t>
            </a:r>
            <a:endParaRPr sz="110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100">
                <a:solidFill>
                  <a:srgbClr val="000000"/>
                </a:solidFill>
                <a:highlight>
                  <a:srgbClr val="FFFFFF"/>
                </a:highlight>
                <a:latin typeface="Roboto"/>
                <a:ea typeface="Roboto"/>
                <a:cs typeface="Roboto"/>
                <a:sym typeface="Roboto"/>
              </a:rPr>
              <a:t>https://docs.google.com/document/d/1mIJUfQBfq0tC8_9HiACewh-5BFG6YwUM-XBBFJKJt0k/edit </a:t>
            </a:r>
            <a:endParaRPr sz="110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000000"/>
              </a:solidFill>
              <a:highlight>
                <a:srgbClr val="FFFFFF"/>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Coordination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Exploration of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ADDRESSING STATED </a:t>
            </a:r>
            <a:r>
              <a:rPr lang="en"/>
              <a:t>PROBLEMS</a:t>
            </a:r>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1: Results did not address stated problem at all</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2: Results include missing details and inconclusive results</a:t>
            </a:r>
            <a:endParaRPr sz="1100">
              <a:solidFill>
                <a:srgbClr val="000000"/>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sz="1100">
                <a:solidFill>
                  <a:srgbClr val="000000"/>
                </a:solidFill>
                <a:highlight>
                  <a:srgbClr val="FFFFFF"/>
                </a:highlight>
                <a:latin typeface="Roboto"/>
                <a:ea typeface="Roboto"/>
                <a:cs typeface="Roboto"/>
                <a:sym typeface="Roboto"/>
              </a:rPr>
              <a:t>3: Results solves stated problem at face value</a:t>
            </a:r>
            <a:endParaRPr sz="1100">
              <a:solidFill>
                <a:srgbClr val="000000"/>
              </a:solidFill>
              <a:highlight>
                <a:srgbClr val="FFFFFF"/>
              </a:highlight>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Fixing outliers</a:t>
            </a:r>
            <a:endParaRPr/>
          </a:p>
          <a:p>
            <a:pPr indent="0" lvl="0" marL="0" rtl="0" algn="ctr">
              <a:spcBef>
                <a:spcPts val="0"/>
              </a:spcBef>
              <a:spcAft>
                <a:spcPts val="0"/>
              </a:spcAft>
              <a:buNone/>
            </a:pPr>
            <a:r>
              <a:rPr lang="en"/>
              <a:t>&lt;decision point, challenges&gt;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goal was to develop a predictive model for the detection of Polycystic ovary syndrome (PCOS) by utilizing relevant physical and clinical parameters.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We analyzed the dataset to identify patterns and trends. </a:t>
            </a:r>
            <a:endParaRPr/>
          </a:p>
          <a:p>
            <a:pPr indent="-342900" lvl="0" marL="457200" rtl="0" algn="l">
              <a:spcBef>
                <a:spcPts val="0"/>
              </a:spcBef>
              <a:spcAft>
                <a:spcPts val="0"/>
              </a:spcAft>
              <a:buSzPts val="1800"/>
              <a:buChar char="●"/>
            </a:pPr>
            <a:r>
              <a:rPr lang="en"/>
              <a:t>We developed a model that can predict the likelihood of PCOS. </a:t>
            </a:r>
            <a:endParaRPr/>
          </a:p>
          <a:p>
            <a:pPr indent="-342900" lvl="0" marL="457200" rtl="0" algn="l">
              <a:spcBef>
                <a:spcPts val="0"/>
              </a:spcBef>
              <a:spcAft>
                <a:spcPts val="0"/>
              </a:spcAft>
              <a:buSzPts val="1800"/>
              <a:buChar char="●"/>
            </a:pPr>
            <a:r>
              <a:rPr lang="en"/>
              <a:t>We evaluated the model's performance using various metrics. </a:t>
            </a:r>
            <a:endParaRPr/>
          </a:p>
          <a:p>
            <a:pPr indent="-342900" lvl="0" marL="457200" rtl="0" algn="l">
              <a:spcBef>
                <a:spcPts val="0"/>
              </a:spcBef>
              <a:spcAft>
                <a:spcPts val="0"/>
              </a:spcAft>
              <a:buSzPts val="1800"/>
              <a:buChar char="●"/>
            </a:pPr>
            <a:r>
              <a:rPr lang="en"/>
              <a:t>We created visualizations to support our findings.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Choosing the models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 Steps</a:t>
            </a:r>
            <a:endParaRPr/>
          </a:p>
        </p:txBody>
      </p:sp>
      <p:sp>
        <p:nvSpPr>
          <p:cNvPr id="83" name="Google Shape;83;p17"/>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ECECEC"/>
              </a:buClr>
              <a:buSzPts val="1400"/>
              <a:buFont typeface="Roboto"/>
              <a:buChar char="●"/>
            </a:pPr>
            <a:r>
              <a:rPr b="1" lang="en" sz="1400">
                <a:solidFill>
                  <a:srgbClr val="ECECEC"/>
                </a:solidFill>
                <a:latin typeface="Roboto"/>
                <a:ea typeface="Roboto"/>
                <a:cs typeface="Roboto"/>
                <a:sym typeface="Roboto"/>
              </a:rPr>
              <a:t>Initial Data Cleaning</a:t>
            </a:r>
            <a:endParaRPr b="1" sz="1400">
              <a:solidFill>
                <a:srgbClr val="ECECEC"/>
              </a:solidFill>
              <a:latin typeface="Roboto"/>
              <a:ea typeface="Roboto"/>
              <a:cs typeface="Roboto"/>
              <a:sym typeface="Roboto"/>
            </a:endParaRPr>
          </a:p>
          <a:p>
            <a:pPr indent="-304800" lvl="1" marL="914400" rtl="0" algn="l">
              <a:lnSpc>
                <a:spcPct val="100000"/>
              </a:lnSpc>
              <a:spcBef>
                <a:spcPts val="0"/>
              </a:spcBef>
              <a:spcAft>
                <a:spcPts val="0"/>
              </a:spcAft>
              <a:buClr>
                <a:srgbClr val="ECECEC"/>
              </a:buClr>
              <a:buSzPts val="1200"/>
              <a:buFont typeface="Roboto"/>
              <a:buChar char="●"/>
            </a:pPr>
            <a:r>
              <a:rPr lang="en">
                <a:solidFill>
                  <a:srgbClr val="ECECEC"/>
                </a:solidFill>
                <a:latin typeface="Roboto"/>
                <a:ea typeface="Roboto"/>
                <a:cs typeface="Roboto"/>
                <a:sym typeface="Roboto"/>
              </a:rPr>
              <a:t>Removed irrelevant columns: </a:t>
            </a:r>
            <a:r>
              <a:rPr b="1" lang="en" sz="1250">
                <a:solidFill>
                  <a:srgbClr val="ECECEC"/>
                </a:solidFill>
                <a:latin typeface="Courier New"/>
                <a:ea typeface="Courier New"/>
                <a:cs typeface="Courier New"/>
                <a:sym typeface="Courier New"/>
              </a:rPr>
              <a:t>Unnamed: 44</a:t>
            </a:r>
            <a:r>
              <a:rPr lang="en">
                <a:solidFill>
                  <a:srgbClr val="ECECEC"/>
                </a:solidFill>
                <a:latin typeface="Roboto"/>
                <a:ea typeface="Roboto"/>
                <a:cs typeface="Roboto"/>
                <a:sym typeface="Roboto"/>
              </a:rPr>
              <a:t>,</a:t>
            </a:r>
            <a:r>
              <a:rPr b="1" lang="en">
                <a:solidFill>
                  <a:srgbClr val="ECECEC"/>
                </a:solidFill>
                <a:latin typeface="Roboto"/>
                <a:ea typeface="Roboto"/>
                <a:cs typeface="Roboto"/>
                <a:sym typeface="Roboto"/>
              </a:rPr>
              <a:t> </a:t>
            </a:r>
            <a:r>
              <a:rPr b="1" lang="en" sz="1250">
                <a:solidFill>
                  <a:srgbClr val="ECECEC"/>
                </a:solidFill>
                <a:latin typeface="Courier New"/>
                <a:ea typeface="Courier New"/>
                <a:cs typeface="Courier New"/>
                <a:sym typeface="Courier New"/>
              </a:rPr>
              <a:t>Sl. No</a:t>
            </a:r>
            <a:r>
              <a:rPr b="1" lang="en">
                <a:solidFill>
                  <a:srgbClr val="ECECEC"/>
                </a:solidFill>
                <a:latin typeface="Roboto"/>
                <a:ea typeface="Roboto"/>
                <a:cs typeface="Roboto"/>
                <a:sym typeface="Roboto"/>
              </a:rPr>
              <a:t>,</a:t>
            </a:r>
            <a:r>
              <a:rPr lang="en">
                <a:solidFill>
                  <a:srgbClr val="ECECEC"/>
                </a:solidFill>
                <a:latin typeface="Roboto"/>
                <a:ea typeface="Roboto"/>
                <a:cs typeface="Roboto"/>
                <a:sym typeface="Roboto"/>
              </a:rPr>
              <a:t> and </a:t>
            </a:r>
            <a:r>
              <a:rPr b="1" lang="en" sz="1250">
                <a:solidFill>
                  <a:srgbClr val="ECECEC"/>
                </a:solidFill>
                <a:latin typeface="Courier New"/>
                <a:ea typeface="Courier New"/>
                <a:cs typeface="Courier New"/>
                <a:sym typeface="Courier New"/>
              </a:rPr>
              <a:t>Patient File No.</a:t>
            </a:r>
            <a:r>
              <a:rPr lang="en">
                <a:solidFill>
                  <a:srgbClr val="ECECEC"/>
                </a:solidFill>
                <a:latin typeface="Roboto"/>
                <a:ea typeface="Roboto"/>
                <a:cs typeface="Roboto"/>
                <a:sym typeface="Roboto"/>
              </a:rPr>
              <a:t> to focus on analytically useful data.</a:t>
            </a:r>
            <a:endParaRPr>
              <a:solidFill>
                <a:srgbClr val="ECECEC"/>
              </a:solidFill>
              <a:latin typeface="Roboto"/>
              <a:ea typeface="Roboto"/>
              <a:cs typeface="Roboto"/>
              <a:sym typeface="Roboto"/>
            </a:endParaRPr>
          </a:p>
          <a:p>
            <a:pPr indent="-304800" lvl="1" marL="914400" rtl="0" algn="l">
              <a:lnSpc>
                <a:spcPct val="100000"/>
              </a:lnSpc>
              <a:spcBef>
                <a:spcPts val="0"/>
              </a:spcBef>
              <a:spcAft>
                <a:spcPts val="0"/>
              </a:spcAft>
              <a:buClr>
                <a:srgbClr val="ECECEC"/>
              </a:buClr>
              <a:buSzPts val="1200"/>
              <a:buFont typeface="Roboto"/>
              <a:buChar char="●"/>
            </a:pPr>
            <a:r>
              <a:rPr lang="en">
                <a:solidFill>
                  <a:srgbClr val="ECECEC"/>
                </a:solidFill>
                <a:latin typeface="Roboto"/>
                <a:ea typeface="Roboto"/>
                <a:cs typeface="Roboto"/>
                <a:sym typeface="Roboto"/>
              </a:rPr>
              <a:t>Renamed mislabeled columns to ensure consistency: Changed </a:t>
            </a:r>
            <a:r>
              <a:rPr b="1" lang="en" sz="1250">
                <a:solidFill>
                  <a:srgbClr val="ECECEC"/>
                </a:solidFill>
                <a:latin typeface="Courier New"/>
                <a:ea typeface="Courier New"/>
                <a:cs typeface="Courier New"/>
                <a:sym typeface="Courier New"/>
              </a:rPr>
              <a:t>Marraige Status (Yrs)</a:t>
            </a:r>
            <a:r>
              <a:rPr lang="en">
                <a:solidFill>
                  <a:srgbClr val="ECECEC"/>
                </a:solidFill>
                <a:latin typeface="Roboto"/>
                <a:ea typeface="Roboto"/>
                <a:cs typeface="Roboto"/>
                <a:sym typeface="Roboto"/>
              </a:rPr>
              <a:t> to </a:t>
            </a:r>
            <a:r>
              <a:rPr b="1" lang="en" sz="1250">
                <a:solidFill>
                  <a:srgbClr val="ECECEC"/>
                </a:solidFill>
                <a:latin typeface="Courier New"/>
                <a:ea typeface="Courier New"/>
                <a:cs typeface="Courier New"/>
                <a:sym typeface="Courier New"/>
              </a:rPr>
              <a:t>Marriage Status (Yrs)</a:t>
            </a:r>
            <a:r>
              <a:rPr b="1" lang="en">
                <a:solidFill>
                  <a:srgbClr val="ECECEC"/>
                </a:solidFill>
                <a:latin typeface="Roboto"/>
                <a:ea typeface="Roboto"/>
                <a:cs typeface="Roboto"/>
                <a:sym typeface="Roboto"/>
              </a:rPr>
              <a:t>.</a:t>
            </a:r>
            <a:endParaRPr b="1">
              <a:solidFill>
                <a:srgbClr val="ECECEC"/>
              </a:solidFill>
              <a:latin typeface="Roboto"/>
              <a:ea typeface="Roboto"/>
              <a:cs typeface="Roboto"/>
              <a:sym typeface="Roboto"/>
            </a:endParaRPr>
          </a:p>
          <a:p>
            <a:pPr indent="0" lvl="0" marL="0" rtl="0" algn="l">
              <a:lnSpc>
                <a:spcPct val="100000"/>
              </a:lnSpc>
              <a:spcBef>
                <a:spcPts val="0"/>
              </a:spcBef>
              <a:spcAft>
                <a:spcPts val="0"/>
              </a:spcAft>
              <a:buNone/>
            </a:pPr>
            <a:r>
              <a:t/>
            </a:r>
            <a:endParaRPr b="1" sz="1400">
              <a:solidFill>
                <a:srgbClr val="ECECEC"/>
              </a:solidFill>
              <a:latin typeface="Roboto"/>
              <a:ea typeface="Roboto"/>
              <a:cs typeface="Roboto"/>
              <a:sym typeface="Roboto"/>
            </a:endParaRPr>
          </a:p>
          <a:p>
            <a:pPr indent="-317500" lvl="0" marL="457200" rtl="0" algn="l">
              <a:lnSpc>
                <a:spcPct val="100000"/>
              </a:lnSpc>
              <a:spcBef>
                <a:spcPts val="0"/>
              </a:spcBef>
              <a:spcAft>
                <a:spcPts val="0"/>
              </a:spcAft>
              <a:buClr>
                <a:srgbClr val="ECECEC"/>
              </a:buClr>
              <a:buSzPts val="1400"/>
              <a:buFont typeface="Roboto"/>
              <a:buChar char="●"/>
            </a:pPr>
            <a:r>
              <a:rPr b="1" lang="en" sz="1400">
                <a:solidFill>
                  <a:srgbClr val="ECECEC"/>
                </a:solidFill>
                <a:latin typeface="Roboto"/>
                <a:ea typeface="Roboto"/>
                <a:cs typeface="Roboto"/>
                <a:sym typeface="Roboto"/>
              </a:rPr>
              <a:t>Data Formatting</a:t>
            </a:r>
            <a:endParaRPr b="1" sz="1400">
              <a:solidFill>
                <a:srgbClr val="ECECEC"/>
              </a:solidFill>
              <a:latin typeface="Roboto"/>
              <a:ea typeface="Roboto"/>
              <a:cs typeface="Roboto"/>
              <a:sym typeface="Roboto"/>
            </a:endParaRPr>
          </a:p>
          <a:p>
            <a:pPr indent="-317500" lvl="1" marL="914400" rtl="0" algn="l">
              <a:lnSpc>
                <a:spcPct val="100000"/>
              </a:lnSpc>
              <a:spcBef>
                <a:spcPts val="0"/>
              </a:spcBef>
              <a:spcAft>
                <a:spcPts val="0"/>
              </a:spcAft>
              <a:buClr>
                <a:srgbClr val="ECECEC"/>
              </a:buClr>
              <a:buSzPts val="1400"/>
              <a:buFont typeface="Roboto"/>
              <a:buChar char="●"/>
            </a:pPr>
            <a:r>
              <a:rPr lang="en">
                <a:solidFill>
                  <a:srgbClr val="ECECEC"/>
                </a:solidFill>
                <a:latin typeface="Roboto"/>
                <a:ea typeface="Roboto"/>
                <a:cs typeface="Roboto"/>
                <a:sym typeface="Roboto"/>
              </a:rPr>
              <a:t>Standardized column names by stripping leading/trailing whitespaces.</a:t>
            </a:r>
            <a:endParaRPr>
              <a:solidFill>
                <a:srgbClr val="ECECEC"/>
              </a:solidFill>
              <a:latin typeface="Roboto"/>
              <a:ea typeface="Roboto"/>
              <a:cs typeface="Roboto"/>
              <a:sym typeface="Roboto"/>
            </a:endParaRPr>
          </a:p>
          <a:p>
            <a:pPr indent="-317500" lvl="1" marL="914400" rtl="0" algn="l">
              <a:lnSpc>
                <a:spcPct val="100000"/>
              </a:lnSpc>
              <a:spcBef>
                <a:spcPts val="0"/>
              </a:spcBef>
              <a:spcAft>
                <a:spcPts val="0"/>
              </a:spcAft>
              <a:buClr>
                <a:srgbClr val="ECECEC"/>
              </a:buClr>
              <a:buSzPts val="1400"/>
              <a:buFont typeface="Roboto"/>
              <a:buChar char="●"/>
            </a:pPr>
            <a:r>
              <a:rPr lang="en">
                <a:solidFill>
                  <a:srgbClr val="ECECEC"/>
                </a:solidFill>
                <a:latin typeface="Roboto"/>
                <a:ea typeface="Roboto"/>
                <a:cs typeface="Roboto"/>
                <a:sym typeface="Roboto"/>
              </a:rPr>
              <a:t>Cleaned data entries to remove trailing commas and periods for accuracy in analysis.</a:t>
            </a:r>
            <a:endParaRPr>
              <a:solidFill>
                <a:srgbClr val="ECECEC"/>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ECECEC"/>
              </a:solidFill>
              <a:latin typeface="Roboto"/>
              <a:ea typeface="Roboto"/>
              <a:cs typeface="Roboto"/>
              <a:sym typeface="Roboto"/>
            </a:endParaRPr>
          </a:p>
          <a:p>
            <a:pPr indent="-317500" lvl="0" marL="457200" rtl="0" algn="l">
              <a:lnSpc>
                <a:spcPct val="100000"/>
              </a:lnSpc>
              <a:spcBef>
                <a:spcPts val="0"/>
              </a:spcBef>
              <a:spcAft>
                <a:spcPts val="0"/>
              </a:spcAft>
              <a:buClr>
                <a:srgbClr val="ECECEC"/>
              </a:buClr>
              <a:buSzPts val="1400"/>
              <a:buFont typeface="Roboto"/>
              <a:buChar char="●"/>
            </a:pPr>
            <a:r>
              <a:rPr b="1" lang="en" sz="1400">
                <a:solidFill>
                  <a:srgbClr val="ECECEC"/>
                </a:solidFill>
                <a:latin typeface="Roboto"/>
                <a:ea typeface="Roboto"/>
                <a:cs typeface="Roboto"/>
                <a:sym typeface="Roboto"/>
              </a:rPr>
              <a:t>Handling Data Quality Issues</a:t>
            </a:r>
            <a:endParaRPr b="1" sz="1400">
              <a:solidFill>
                <a:srgbClr val="ECECEC"/>
              </a:solidFill>
              <a:latin typeface="Roboto"/>
              <a:ea typeface="Roboto"/>
              <a:cs typeface="Roboto"/>
              <a:sym typeface="Roboto"/>
            </a:endParaRPr>
          </a:p>
          <a:p>
            <a:pPr indent="-317500" lvl="1" marL="914400" rtl="0" algn="l">
              <a:lnSpc>
                <a:spcPct val="100000"/>
              </a:lnSpc>
              <a:spcBef>
                <a:spcPts val="0"/>
              </a:spcBef>
              <a:spcAft>
                <a:spcPts val="0"/>
              </a:spcAft>
              <a:buClr>
                <a:srgbClr val="ECECEC"/>
              </a:buClr>
              <a:buSzPts val="1400"/>
              <a:buFont typeface="Roboto"/>
              <a:buChar char="●"/>
            </a:pPr>
            <a:r>
              <a:rPr lang="en">
                <a:solidFill>
                  <a:srgbClr val="ECECEC"/>
                </a:solidFill>
                <a:latin typeface="Roboto"/>
                <a:ea typeface="Roboto"/>
                <a:cs typeface="Roboto"/>
                <a:sym typeface="Roboto"/>
              </a:rPr>
              <a:t>Identified and removed rows where data had non-numeric characters in numeric fields to maintain data integrity.</a:t>
            </a:r>
            <a:endParaRPr>
              <a:solidFill>
                <a:srgbClr val="ECECEC"/>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rgbClr val="ECECEC"/>
              </a:solidFill>
              <a:latin typeface="Roboto"/>
              <a:ea typeface="Roboto"/>
              <a:cs typeface="Roboto"/>
              <a:sym typeface="Roboto"/>
            </a:endParaRPr>
          </a:p>
          <a:p>
            <a:pPr indent="-317500" lvl="0" marL="457200" rtl="0" algn="l">
              <a:lnSpc>
                <a:spcPct val="100000"/>
              </a:lnSpc>
              <a:spcBef>
                <a:spcPts val="0"/>
              </a:spcBef>
              <a:spcAft>
                <a:spcPts val="0"/>
              </a:spcAft>
              <a:buClr>
                <a:srgbClr val="ECECEC"/>
              </a:buClr>
              <a:buSzPts val="1400"/>
              <a:buFont typeface="Roboto"/>
              <a:buChar char="●"/>
            </a:pPr>
            <a:r>
              <a:rPr b="1" lang="en" sz="1400">
                <a:solidFill>
                  <a:srgbClr val="ECECEC"/>
                </a:solidFill>
                <a:latin typeface="Roboto"/>
                <a:ea typeface="Roboto"/>
                <a:cs typeface="Roboto"/>
                <a:sym typeface="Roboto"/>
              </a:rPr>
              <a:t>Dataset Post-Processing</a:t>
            </a:r>
            <a:endParaRPr b="1" sz="1400">
              <a:solidFill>
                <a:srgbClr val="ECECEC"/>
              </a:solidFill>
              <a:latin typeface="Roboto"/>
              <a:ea typeface="Roboto"/>
              <a:cs typeface="Roboto"/>
              <a:sym typeface="Roboto"/>
            </a:endParaRPr>
          </a:p>
          <a:p>
            <a:pPr indent="-317500" lvl="1" marL="914400" rtl="0" algn="l">
              <a:lnSpc>
                <a:spcPct val="100000"/>
              </a:lnSpc>
              <a:spcBef>
                <a:spcPts val="0"/>
              </a:spcBef>
              <a:spcAft>
                <a:spcPts val="0"/>
              </a:spcAft>
              <a:buClr>
                <a:srgbClr val="ECECEC"/>
              </a:buClr>
              <a:buSzPts val="1400"/>
              <a:buFont typeface="Roboto"/>
              <a:buChar char="●"/>
            </a:pPr>
            <a:r>
              <a:rPr lang="en">
                <a:solidFill>
                  <a:srgbClr val="ECECEC"/>
                </a:solidFill>
                <a:latin typeface="Roboto"/>
                <a:ea typeface="Roboto"/>
                <a:cs typeface="Roboto"/>
                <a:sym typeface="Roboto"/>
              </a:rPr>
              <a:t>Final dataset comprised of 539 rows ready for further analysis and modeling.</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042700" y="442550"/>
            <a:ext cx="4687847" cy="1846050"/>
          </a:xfrm>
          <a:prstGeom prst="rect">
            <a:avLst/>
          </a:prstGeom>
          <a:noFill/>
          <a:ln>
            <a:noFill/>
          </a:ln>
        </p:spPr>
      </p:pic>
      <p:pic>
        <p:nvPicPr>
          <p:cNvPr id="89" name="Google Shape;89;p18"/>
          <p:cNvPicPr preferRelativeResize="0"/>
          <p:nvPr/>
        </p:nvPicPr>
        <p:blipFill>
          <a:blip r:embed="rId4">
            <a:alphaModFix/>
          </a:blip>
          <a:stretch>
            <a:fillRect/>
          </a:stretch>
        </p:blipFill>
        <p:spPr>
          <a:xfrm>
            <a:off x="6721147" y="152400"/>
            <a:ext cx="1860546" cy="2578725"/>
          </a:xfrm>
          <a:prstGeom prst="rect">
            <a:avLst/>
          </a:prstGeom>
          <a:noFill/>
          <a:ln>
            <a:noFill/>
          </a:ln>
        </p:spPr>
      </p:pic>
      <p:pic>
        <p:nvPicPr>
          <p:cNvPr id="90" name="Google Shape;90;p18"/>
          <p:cNvPicPr preferRelativeResize="0"/>
          <p:nvPr/>
        </p:nvPicPr>
        <p:blipFill>
          <a:blip r:embed="rId5">
            <a:alphaModFix/>
          </a:blip>
          <a:stretch>
            <a:fillRect/>
          </a:stretch>
        </p:blipFill>
        <p:spPr>
          <a:xfrm>
            <a:off x="1202825" y="2856350"/>
            <a:ext cx="6414724" cy="2107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Exploration of Data</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Understanding Correlation Calculation in Data Analysis</a:t>
            </a:r>
            <a:endParaRPr/>
          </a:p>
          <a:p>
            <a:pPr indent="-317500" lvl="1" marL="914400" rtl="0" algn="l">
              <a:spcBef>
                <a:spcPts val="0"/>
              </a:spcBef>
              <a:spcAft>
                <a:spcPts val="0"/>
              </a:spcAft>
              <a:buSzPts val="1400"/>
              <a:buChar char="○"/>
            </a:pPr>
            <a:r>
              <a:rPr lang="en"/>
              <a:t>df.corr()['PCOS (Y/N)']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Correlation coefficients range from -1 to 1. A coefficient close to 1 indicates a strong positive correlation, meaning as one variable increases, so does the other. A coefficient close to -1 indicates a strong negative correlation, where one variable increases as the other decreases. A coefficient near 0 suggests no linear relationship.</a:t>
            </a:r>
            <a:endParaRPr sz="1050">
              <a:solidFill>
                <a:srgbClr val="ECECEC"/>
              </a:solidFill>
              <a:highlight>
                <a:srgbClr val="242424"/>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blip>
          <a:srcRect b="0" l="0" r="5669" t="0"/>
          <a:stretch/>
        </p:blipFill>
        <p:spPr>
          <a:xfrm>
            <a:off x="926688" y="0"/>
            <a:ext cx="7290614"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1104638" y="152400"/>
            <a:ext cx="2908083" cy="4838700"/>
          </a:xfrm>
          <a:prstGeom prst="rect">
            <a:avLst/>
          </a:prstGeom>
          <a:noFill/>
          <a:ln>
            <a:noFill/>
          </a:ln>
        </p:spPr>
      </p:pic>
      <p:pic>
        <p:nvPicPr>
          <p:cNvPr id="107" name="Google Shape;107;p21"/>
          <p:cNvPicPr preferRelativeResize="0"/>
          <p:nvPr/>
        </p:nvPicPr>
        <p:blipFill>
          <a:blip r:embed="rId4">
            <a:alphaModFix/>
          </a:blip>
          <a:stretch>
            <a:fillRect/>
          </a:stretch>
        </p:blipFill>
        <p:spPr>
          <a:xfrm>
            <a:off x="4996020" y="152400"/>
            <a:ext cx="3517811"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